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6C6C6C"/>
    <a:srgbClr val="565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8AA99A-BBEA-48CE-83B1-4FBD18807945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40F3393-9873-42C6-8C50-E42995A4B67F}">
      <dgm:prSet phldrT="[Текст]"/>
      <dgm:spPr/>
      <dgm:t>
        <a:bodyPr/>
        <a:lstStyle/>
        <a:p>
          <a:r>
            <a:rPr lang="ru-RU" dirty="0" smtClean="0"/>
            <a:t>Приложение</a:t>
          </a:r>
          <a:endParaRPr lang="ru-RU" dirty="0"/>
        </a:p>
      </dgm:t>
    </dgm:pt>
    <dgm:pt modelId="{1264D111-2DDC-4244-A009-0BB32FD6B433}" type="parTrans" cxnId="{4ECA18AE-8442-4A53-909C-C84622FC7AFE}">
      <dgm:prSet/>
      <dgm:spPr/>
      <dgm:t>
        <a:bodyPr/>
        <a:lstStyle/>
        <a:p>
          <a:endParaRPr lang="ru-RU"/>
        </a:p>
      </dgm:t>
    </dgm:pt>
    <dgm:pt modelId="{3CE0E197-07E8-4771-9EC3-7A04FD2EE96A}" type="sibTrans" cxnId="{4ECA18AE-8442-4A53-909C-C84622FC7AFE}">
      <dgm:prSet/>
      <dgm:spPr/>
      <dgm:t>
        <a:bodyPr/>
        <a:lstStyle/>
        <a:p>
          <a:endParaRPr lang="ru-RU"/>
        </a:p>
      </dgm:t>
    </dgm:pt>
    <dgm:pt modelId="{44D96F13-CF1F-4F1D-8613-B7E080364304}">
      <dgm:prSet phldrT="[Текст]"/>
      <dgm:spPr/>
      <dgm:t>
        <a:bodyPr/>
        <a:lstStyle/>
        <a:p>
          <a:r>
            <a:rPr lang="ru-RU" dirty="0" smtClean="0"/>
            <a:t>Модель данных</a:t>
          </a:r>
          <a:endParaRPr lang="ru-RU" dirty="0"/>
        </a:p>
      </dgm:t>
    </dgm:pt>
    <dgm:pt modelId="{408C95B1-6759-4DDF-B179-D8BB4B1718B0}" type="parTrans" cxnId="{C55ED588-30C7-45C0-98DF-752427723EED}">
      <dgm:prSet/>
      <dgm:spPr/>
      <dgm:t>
        <a:bodyPr/>
        <a:lstStyle/>
        <a:p>
          <a:endParaRPr lang="ru-RU"/>
        </a:p>
      </dgm:t>
    </dgm:pt>
    <dgm:pt modelId="{394228F4-900B-443E-8FA9-410B326F3C5D}" type="sibTrans" cxnId="{C55ED588-30C7-45C0-98DF-752427723EED}">
      <dgm:prSet/>
      <dgm:spPr/>
      <dgm:t>
        <a:bodyPr/>
        <a:lstStyle/>
        <a:p>
          <a:endParaRPr lang="ru-RU"/>
        </a:p>
      </dgm:t>
    </dgm:pt>
    <dgm:pt modelId="{96D3D686-19BB-4EF1-A89E-36CF1B056DD5}">
      <dgm:prSet phldrT="[Текст]"/>
      <dgm:spPr/>
      <dgm:t>
        <a:bodyPr/>
        <a:lstStyle/>
        <a:p>
          <a:r>
            <a:rPr lang="ru-RU" dirty="0" smtClean="0"/>
            <a:t>Шаблоны</a:t>
          </a:r>
          <a:endParaRPr lang="ru-RU" dirty="0"/>
        </a:p>
      </dgm:t>
    </dgm:pt>
    <dgm:pt modelId="{B950970C-9D87-42EF-B9F0-4DF0F775180F}" type="parTrans" cxnId="{905424C1-2976-47A6-8DB2-A6BFB2B3CEF0}">
      <dgm:prSet/>
      <dgm:spPr/>
      <dgm:t>
        <a:bodyPr/>
        <a:lstStyle/>
        <a:p>
          <a:endParaRPr lang="ru-RU"/>
        </a:p>
      </dgm:t>
    </dgm:pt>
    <dgm:pt modelId="{4AD346C1-5D64-4FD3-B852-4BDAA15E6B58}" type="sibTrans" cxnId="{905424C1-2976-47A6-8DB2-A6BFB2B3CEF0}">
      <dgm:prSet/>
      <dgm:spPr/>
      <dgm:t>
        <a:bodyPr/>
        <a:lstStyle/>
        <a:p>
          <a:endParaRPr lang="ru-RU"/>
        </a:p>
      </dgm:t>
    </dgm:pt>
    <dgm:pt modelId="{37B71A5C-C2AD-42C6-9EDA-55379253A11E}">
      <dgm:prSet phldrT="[Текст]"/>
      <dgm:spPr/>
      <dgm:t>
        <a:bodyPr/>
        <a:lstStyle/>
        <a:p>
          <a:r>
            <a:rPr lang="ru-RU" dirty="0" smtClean="0"/>
            <a:t>URL</a:t>
          </a:r>
          <a:endParaRPr lang="ru-RU" dirty="0"/>
        </a:p>
      </dgm:t>
    </dgm:pt>
    <dgm:pt modelId="{ED7CA448-66EA-45FA-BED9-6AA9A82BB0CF}" type="parTrans" cxnId="{F349EF16-6800-4224-8A45-EC06D11F5065}">
      <dgm:prSet/>
      <dgm:spPr/>
      <dgm:t>
        <a:bodyPr/>
        <a:lstStyle/>
        <a:p>
          <a:endParaRPr lang="ru-RU"/>
        </a:p>
      </dgm:t>
    </dgm:pt>
    <dgm:pt modelId="{710F571C-E71F-4B61-8A6C-8BE5AED7C47B}" type="sibTrans" cxnId="{F349EF16-6800-4224-8A45-EC06D11F5065}">
      <dgm:prSet/>
      <dgm:spPr/>
      <dgm:t>
        <a:bodyPr/>
        <a:lstStyle/>
        <a:p>
          <a:endParaRPr lang="ru-RU"/>
        </a:p>
      </dgm:t>
    </dgm:pt>
    <dgm:pt modelId="{967D44C8-D4A5-4A42-9D34-D94FA8C1FFEF}">
      <dgm:prSet/>
      <dgm:spPr/>
      <dgm:t>
        <a:bodyPr/>
        <a:lstStyle/>
        <a:p>
          <a:r>
            <a:rPr lang="ru-RU" dirty="0" smtClean="0"/>
            <a:t>Представление</a:t>
          </a:r>
          <a:endParaRPr lang="ru-RU" dirty="0"/>
        </a:p>
      </dgm:t>
    </dgm:pt>
    <dgm:pt modelId="{5870D2A4-6833-42F3-A306-AD4FECBED7E9}" type="parTrans" cxnId="{4CAF9D1B-3C12-481A-A35D-88733EDE8472}">
      <dgm:prSet/>
      <dgm:spPr/>
      <dgm:t>
        <a:bodyPr/>
        <a:lstStyle/>
        <a:p>
          <a:endParaRPr lang="ru-RU"/>
        </a:p>
      </dgm:t>
    </dgm:pt>
    <dgm:pt modelId="{6EFFB869-BDB9-4D85-AE5D-193DCE3C6C51}" type="sibTrans" cxnId="{4CAF9D1B-3C12-481A-A35D-88733EDE8472}">
      <dgm:prSet/>
      <dgm:spPr/>
      <dgm:t>
        <a:bodyPr/>
        <a:lstStyle/>
        <a:p>
          <a:endParaRPr lang="ru-RU"/>
        </a:p>
      </dgm:t>
    </dgm:pt>
    <dgm:pt modelId="{00BD1203-7364-441F-9CD8-E53D49B34611}" type="pres">
      <dgm:prSet presAssocID="{168AA99A-BBEA-48CE-83B1-4FBD1880794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C0E18B7F-FF89-4548-A747-397E3D919D1B}" type="pres">
      <dgm:prSet presAssocID="{E40F3393-9873-42C6-8C50-E42995A4B67F}" presName="hierRoot1" presStyleCnt="0">
        <dgm:presLayoutVars>
          <dgm:hierBranch val="init"/>
        </dgm:presLayoutVars>
      </dgm:prSet>
      <dgm:spPr/>
    </dgm:pt>
    <dgm:pt modelId="{50DAAD3E-FDCD-4F73-88A9-245A24E4884B}" type="pres">
      <dgm:prSet presAssocID="{E40F3393-9873-42C6-8C50-E42995A4B67F}" presName="rootComposite1" presStyleCnt="0"/>
      <dgm:spPr/>
    </dgm:pt>
    <dgm:pt modelId="{7A93EEAB-F1BA-40E5-A076-A7E427E95950}" type="pres">
      <dgm:prSet presAssocID="{E40F3393-9873-42C6-8C50-E42995A4B67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E939526-1B8D-4D86-B9A7-33111CD31A1D}" type="pres">
      <dgm:prSet presAssocID="{E40F3393-9873-42C6-8C50-E42995A4B67F}" presName="rootConnector1" presStyleLbl="node1" presStyleIdx="0" presStyleCnt="0"/>
      <dgm:spPr/>
      <dgm:t>
        <a:bodyPr/>
        <a:lstStyle/>
        <a:p>
          <a:endParaRPr lang="ru-RU"/>
        </a:p>
      </dgm:t>
    </dgm:pt>
    <dgm:pt modelId="{DC230640-C681-4869-B913-00DBFC88B76D}" type="pres">
      <dgm:prSet presAssocID="{E40F3393-9873-42C6-8C50-E42995A4B67F}" presName="hierChild2" presStyleCnt="0"/>
      <dgm:spPr/>
    </dgm:pt>
    <dgm:pt modelId="{8824BCB6-AF3B-4D53-9492-04257FC17DD2}" type="pres">
      <dgm:prSet presAssocID="{408C95B1-6759-4DDF-B179-D8BB4B1718B0}" presName="Name37" presStyleLbl="parChTrans1D2" presStyleIdx="0" presStyleCnt="4"/>
      <dgm:spPr/>
      <dgm:t>
        <a:bodyPr/>
        <a:lstStyle/>
        <a:p>
          <a:endParaRPr lang="ru-RU"/>
        </a:p>
      </dgm:t>
    </dgm:pt>
    <dgm:pt modelId="{712ADB36-AF52-490C-BC9C-ABD87C1E0DBA}" type="pres">
      <dgm:prSet presAssocID="{44D96F13-CF1F-4F1D-8613-B7E080364304}" presName="hierRoot2" presStyleCnt="0">
        <dgm:presLayoutVars>
          <dgm:hierBranch val="init"/>
        </dgm:presLayoutVars>
      </dgm:prSet>
      <dgm:spPr/>
    </dgm:pt>
    <dgm:pt modelId="{6390624D-674D-43D3-8EB8-B3F87A303D93}" type="pres">
      <dgm:prSet presAssocID="{44D96F13-CF1F-4F1D-8613-B7E080364304}" presName="rootComposite" presStyleCnt="0"/>
      <dgm:spPr/>
    </dgm:pt>
    <dgm:pt modelId="{8148B7A4-7ECD-4814-A078-06EAE33D193E}" type="pres">
      <dgm:prSet presAssocID="{44D96F13-CF1F-4F1D-8613-B7E080364304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0E5D40E-BFAD-42C5-BFC3-58560E57D444}" type="pres">
      <dgm:prSet presAssocID="{44D96F13-CF1F-4F1D-8613-B7E080364304}" presName="rootConnector" presStyleLbl="node2" presStyleIdx="0" presStyleCnt="4"/>
      <dgm:spPr/>
      <dgm:t>
        <a:bodyPr/>
        <a:lstStyle/>
        <a:p>
          <a:endParaRPr lang="ru-RU"/>
        </a:p>
      </dgm:t>
    </dgm:pt>
    <dgm:pt modelId="{E65BC4D7-2CA3-486F-9A15-0338FAF721FC}" type="pres">
      <dgm:prSet presAssocID="{44D96F13-CF1F-4F1D-8613-B7E080364304}" presName="hierChild4" presStyleCnt="0"/>
      <dgm:spPr/>
    </dgm:pt>
    <dgm:pt modelId="{DFAB2265-6ABC-41C8-8F29-3CA9CB7C3600}" type="pres">
      <dgm:prSet presAssocID="{44D96F13-CF1F-4F1D-8613-B7E080364304}" presName="hierChild5" presStyleCnt="0"/>
      <dgm:spPr/>
    </dgm:pt>
    <dgm:pt modelId="{177D65D0-AB2B-42F8-A429-DF9138ED8869}" type="pres">
      <dgm:prSet presAssocID="{5870D2A4-6833-42F3-A306-AD4FECBED7E9}" presName="Name37" presStyleLbl="parChTrans1D2" presStyleIdx="1" presStyleCnt="4"/>
      <dgm:spPr/>
      <dgm:t>
        <a:bodyPr/>
        <a:lstStyle/>
        <a:p>
          <a:endParaRPr lang="ru-RU"/>
        </a:p>
      </dgm:t>
    </dgm:pt>
    <dgm:pt modelId="{B8C10637-C2A9-4C1C-9CDC-91806C4BDED8}" type="pres">
      <dgm:prSet presAssocID="{967D44C8-D4A5-4A42-9D34-D94FA8C1FFEF}" presName="hierRoot2" presStyleCnt="0">
        <dgm:presLayoutVars>
          <dgm:hierBranch val="init"/>
        </dgm:presLayoutVars>
      </dgm:prSet>
      <dgm:spPr/>
    </dgm:pt>
    <dgm:pt modelId="{8652F92B-A851-47C5-BCF5-89745362F622}" type="pres">
      <dgm:prSet presAssocID="{967D44C8-D4A5-4A42-9D34-D94FA8C1FFEF}" presName="rootComposite" presStyleCnt="0"/>
      <dgm:spPr/>
    </dgm:pt>
    <dgm:pt modelId="{DB3C6F90-EA79-4A3E-A1B5-C1CBA52CC610}" type="pres">
      <dgm:prSet presAssocID="{967D44C8-D4A5-4A42-9D34-D94FA8C1FFEF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8167207-5A66-496B-86B8-CE1AE04EB685}" type="pres">
      <dgm:prSet presAssocID="{967D44C8-D4A5-4A42-9D34-D94FA8C1FFEF}" presName="rootConnector" presStyleLbl="node2" presStyleIdx="1" presStyleCnt="4"/>
      <dgm:spPr/>
      <dgm:t>
        <a:bodyPr/>
        <a:lstStyle/>
        <a:p>
          <a:endParaRPr lang="ru-RU"/>
        </a:p>
      </dgm:t>
    </dgm:pt>
    <dgm:pt modelId="{F749659A-2416-45BA-955F-E925765DD41E}" type="pres">
      <dgm:prSet presAssocID="{967D44C8-D4A5-4A42-9D34-D94FA8C1FFEF}" presName="hierChild4" presStyleCnt="0"/>
      <dgm:spPr/>
    </dgm:pt>
    <dgm:pt modelId="{51BE7979-26B1-4A10-BF18-CF0C22C942D9}" type="pres">
      <dgm:prSet presAssocID="{967D44C8-D4A5-4A42-9D34-D94FA8C1FFEF}" presName="hierChild5" presStyleCnt="0"/>
      <dgm:spPr/>
    </dgm:pt>
    <dgm:pt modelId="{A8BAA134-5529-4207-B0A6-FB3CDC4FE4CD}" type="pres">
      <dgm:prSet presAssocID="{B950970C-9D87-42EF-B9F0-4DF0F775180F}" presName="Name37" presStyleLbl="parChTrans1D2" presStyleIdx="2" presStyleCnt="4"/>
      <dgm:spPr/>
      <dgm:t>
        <a:bodyPr/>
        <a:lstStyle/>
        <a:p>
          <a:endParaRPr lang="ru-RU"/>
        </a:p>
      </dgm:t>
    </dgm:pt>
    <dgm:pt modelId="{A691F336-7A21-4466-BC32-C00CD3DEC277}" type="pres">
      <dgm:prSet presAssocID="{96D3D686-19BB-4EF1-A89E-36CF1B056DD5}" presName="hierRoot2" presStyleCnt="0">
        <dgm:presLayoutVars>
          <dgm:hierBranch val="init"/>
        </dgm:presLayoutVars>
      </dgm:prSet>
      <dgm:spPr/>
    </dgm:pt>
    <dgm:pt modelId="{654692D1-F6A3-4A46-AE8D-C359047172FE}" type="pres">
      <dgm:prSet presAssocID="{96D3D686-19BB-4EF1-A89E-36CF1B056DD5}" presName="rootComposite" presStyleCnt="0"/>
      <dgm:spPr/>
    </dgm:pt>
    <dgm:pt modelId="{50EA11EC-EB33-49F9-A296-1EC29ADCA01E}" type="pres">
      <dgm:prSet presAssocID="{96D3D686-19BB-4EF1-A89E-36CF1B056DD5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6B5C2BE-F321-4ACB-B124-1E31874B2778}" type="pres">
      <dgm:prSet presAssocID="{96D3D686-19BB-4EF1-A89E-36CF1B056DD5}" presName="rootConnector" presStyleLbl="node2" presStyleIdx="2" presStyleCnt="4"/>
      <dgm:spPr/>
      <dgm:t>
        <a:bodyPr/>
        <a:lstStyle/>
        <a:p>
          <a:endParaRPr lang="ru-RU"/>
        </a:p>
      </dgm:t>
    </dgm:pt>
    <dgm:pt modelId="{F7275869-E19F-47B3-A02E-B40D9D03F569}" type="pres">
      <dgm:prSet presAssocID="{96D3D686-19BB-4EF1-A89E-36CF1B056DD5}" presName="hierChild4" presStyleCnt="0"/>
      <dgm:spPr/>
    </dgm:pt>
    <dgm:pt modelId="{0B948A39-62EE-483D-A189-2A678568426A}" type="pres">
      <dgm:prSet presAssocID="{96D3D686-19BB-4EF1-A89E-36CF1B056DD5}" presName="hierChild5" presStyleCnt="0"/>
      <dgm:spPr/>
    </dgm:pt>
    <dgm:pt modelId="{143DA0E7-D2B5-47E4-8112-506C5F00EDD7}" type="pres">
      <dgm:prSet presAssocID="{ED7CA448-66EA-45FA-BED9-6AA9A82BB0CF}" presName="Name37" presStyleLbl="parChTrans1D2" presStyleIdx="3" presStyleCnt="4"/>
      <dgm:spPr/>
      <dgm:t>
        <a:bodyPr/>
        <a:lstStyle/>
        <a:p>
          <a:endParaRPr lang="ru-RU"/>
        </a:p>
      </dgm:t>
    </dgm:pt>
    <dgm:pt modelId="{BA2F251F-4644-497F-B0F7-F48BA7874F00}" type="pres">
      <dgm:prSet presAssocID="{37B71A5C-C2AD-42C6-9EDA-55379253A11E}" presName="hierRoot2" presStyleCnt="0">
        <dgm:presLayoutVars>
          <dgm:hierBranch val="init"/>
        </dgm:presLayoutVars>
      </dgm:prSet>
      <dgm:spPr/>
    </dgm:pt>
    <dgm:pt modelId="{7F87E317-AC18-4BBE-B53A-82AE9B67CAB5}" type="pres">
      <dgm:prSet presAssocID="{37B71A5C-C2AD-42C6-9EDA-55379253A11E}" presName="rootComposite" presStyleCnt="0"/>
      <dgm:spPr/>
    </dgm:pt>
    <dgm:pt modelId="{973144F6-F374-4CB4-B8CE-B94D3BD63C3C}" type="pres">
      <dgm:prSet presAssocID="{37B71A5C-C2AD-42C6-9EDA-55379253A11E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30C918E-341B-4923-BFEC-85CB1B82C746}" type="pres">
      <dgm:prSet presAssocID="{37B71A5C-C2AD-42C6-9EDA-55379253A11E}" presName="rootConnector" presStyleLbl="node2" presStyleIdx="3" presStyleCnt="4"/>
      <dgm:spPr/>
      <dgm:t>
        <a:bodyPr/>
        <a:lstStyle/>
        <a:p>
          <a:endParaRPr lang="ru-RU"/>
        </a:p>
      </dgm:t>
    </dgm:pt>
    <dgm:pt modelId="{B16B481B-1E7B-4027-B78D-2E3FAFBEF2F2}" type="pres">
      <dgm:prSet presAssocID="{37B71A5C-C2AD-42C6-9EDA-55379253A11E}" presName="hierChild4" presStyleCnt="0"/>
      <dgm:spPr/>
    </dgm:pt>
    <dgm:pt modelId="{5414A06B-613D-4758-844A-C2FF734E2EBD}" type="pres">
      <dgm:prSet presAssocID="{37B71A5C-C2AD-42C6-9EDA-55379253A11E}" presName="hierChild5" presStyleCnt="0"/>
      <dgm:spPr/>
    </dgm:pt>
    <dgm:pt modelId="{2FC5B32E-F6C3-4F6E-814F-9E5796FA6E26}" type="pres">
      <dgm:prSet presAssocID="{E40F3393-9873-42C6-8C50-E42995A4B67F}" presName="hierChild3" presStyleCnt="0"/>
      <dgm:spPr/>
    </dgm:pt>
  </dgm:ptLst>
  <dgm:cxnLst>
    <dgm:cxn modelId="{A941D937-7D95-4646-A5AA-AFD47398305C}" type="presOf" srcId="{ED7CA448-66EA-45FA-BED9-6AA9A82BB0CF}" destId="{143DA0E7-D2B5-47E4-8112-506C5F00EDD7}" srcOrd="0" destOrd="0" presId="urn:microsoft.com/office/officeart/2005/8/layout/orgChart1"/>
    <dgm:cxn modelId="{2F47BD9D-F8ED-4A78-A941-F5466FA2318A}" type="presOf" srcId="{5870D2A4-6833-42F3-A306-AD4FECBED7E9}" destId="{177D65D0-AB2B-42F8-A429-DF9138ED8869}" srcOrd="0" destOrd="0" presId="urn:microsoft.com/office/officeart/2005/8/layout/orgChart1"/>
    <dgm:cxn modelId="{84538A55-E20C-4FF5-8753-58FC730A9753}" type="presOf" srcId="{44D96F13-CF1F-4F1D-8613-B7E080364304}" destId="{8148B7A4-7ECD-4814-A078-06EAE33D193E}" srcOrd="0" destOrd="0" presId="urn:microsoft.com/office/officeart/2005/8/layout/orgChart1"/>
    <dgm:cxn modelId="{3DEAF66B-69F9-4C99-8515-03ABD7CCF0EB}" type="presOf" srcId="{168AA99A-BBEA-48CE-83B1-4FBD18807945}" destId="{00BD1203-7364-441F-9CD8-E53D49B34611}" srcOrd="0" destOrd="0" presId="urn:microsoft.com/office/officeart/2005/8/layout/orgChart1"/>
    <dgm:cxn modelId="{AD5C8377-3E20-4E9F-8B54-910D7A5C58BE}" type="presOf" srcId="{408C95B1-6759-4DDF-B179-D8BB4B1718B0}" destId="{8824BCB6-AF3B-4D53-9492-04257FC17DD2}" srcOrd="0" destOrd="0" presId="urn:microsoft.com/office/officeart/2005/8/layout/orgChart1"/>
    <dgm:cxn modelId="{4ECA18AE-8442-4A53-909C-C84622FC7AFE}" srcId="{168AA99A-BBEA-48CE-83B1-4FBD18807945}" destId="{E40F3393-9873-42C6-8C50-E42995A4B67F}" srcOrd="0" destOrd="0" parTransId="{1264D111-2DDC-4244-A009-0BB32FD6B433}" sibTransId="{3CE0E197-07E8-4771-9EC3-7A04FD2EE96A}"/>
    <dgm:cxn modelId="{8FFF321D-4277-4486-887F-E73FB3554DF8}" type="presOf" srcId="{967D44C8-D4A5-4A42-9D34-D94FA8C1FFEF}" destId="{18167207-5A66-496B-86B8-CE1AE04EB685}" srcOrd="1" destOrd="0" presId="urn:microsoft.com/office/officeart/2005/8/layout/orgChart1"/>
    <dgm:cxn modelId="{559D99FD-34DE-4CC7-AFC4-AB078DAA6599}" type="presOf" srcId="{37B71A5C-C2AD-42C6-9EDA-55379253A11E}" destId="{330C918E-341B-4923-BFEC-85CB1B82C746}" srcOrd="1" destOrd="0" presId="urn:microsoft.com/office/officeart/2005/8/layout/orgChart1"/>
    <dgm:cxn modelId="{2E30BE79-6844-4762-A5CD-89D8AEA7B02C}" type="presOf" srcId="{B950970C-9D87-42EF-B9F0-4DF0F775180F}" destId="{A8BAA134-5529-4207-B0A6-FB3CDC4FE4CD}" srcOrd="0" destOrd="0" presId="urn:microsoft.com/office/officeart/2005/8/layout/orgChart1"/>
    <dgm:cxn modelId="{AE216F30-CBDB-4074-8CD4-8A4B8828FC5C}" type="presOf" srcId="{37B71A5C-C2AD-42C6-9EDA-55379253A11E}" destId="{973144F6-F374-4CB4-B8CE-B94D3BD63C3C}" srcOrd="0" destOrd="0" presId="urn:microsoft.com/office/officeart/2005/8/layout/orgChart1"/>
    <dgm:cxn modelId="{46DD5993-038D-4198-A32A-851CF1EDBB81}" type="presOf" srcId="{E40F3393-9873-42C6-8C50-E42995A4B67F}" destId="{7A93EEAB-F1BA-40E5-A076-A7E427E95950}" srcOrd="0" destOrd="0" presId="urn:microsoft.com/office/officeart/2005/8/layout/orgChart1"/>
    <dgm:cxn modelId="{F349EF16-6800-4224-8A45-EC06D11F5065}" srcId="{E40F3393-9873-42C6-8C50-E42995A4B67F}" destId="{37B71A5C-C2AD-42C6-9EDA-55379253A11E}" srcOrd="3" destOrd="0" parTransId="{ED7CA448-66EA-45FA-BED9-6AA9A82BB0CF}" sibTransId="{710F571C-E71F-4B61-8A6C-8BE5AED7C47B}"/>
    <dgm:cxn modelId="{DD109FE3-CFE7-49BB-8D2C-4A20DD374B87}" type="presOf" srcId="{96D3D686-19BB-4EF1-A89E-36CF1B056DD5}" destId="{B6B5C2BE-F321-4ACB-B124-1E31874B2778}" srcOrd="1" destOrd="0" presId="urn:microsoft.com/office/officeart/2005/8/layout/orgChart1"/>
    <dgm:cxn modelId="{50A9F9F2-D1CA-4959-AA02-26E059DB7986}" type="presOf" srcId="{E40F3393-9873-42C6-8C50-E42995A4B67F}" destId="{DE939526-1B8D-4D86-B9A7-33111CD31A1D}" srcOrd="1" destOrd="0" presId="urn:microsoft.com/office/officeart/2005/8/layout/orgChart1"/>
    <dgm:cxn modelId="{905424C1-2976-47A6-8DB2-A6BFB2B3CEF0}" srcId="{E40F3393-9873-42C6-8C50-E42995A4B67F}" destId="{96D3D686-19BB-4EF1-A89E-36CF1B056DD5}" srcOrd="2" destOrd="0" parTransId="{B950970C-9D87-42EF-B9F0-4DF0F775180F}" sibTransId="{4AD346C1-5D64-4FD3-B852-4BDAA15E6B58}"/>
    <dgm:cxn modelId="{EACB6B0F-31CD-4A05-BD02-1D02B2F48DE8}" type="presOf" srcId="{96D3D686-19BB-4EF1-A89E-36CF1B056DD5}" destId="{50EA11EC-EB33-49F9-A296-1EC29ADCA01E}" srcOrd="0" destOrd="0" presId="urn:microsoft.com/office/officeart/2005/8/layout/orgChart1"/>
    <dgm:cxn modelId="{E1988C7D-57B0-467B-9ECD-E96DF2C17E8C}" type="presOf" srcId="{967D44C8-D4A5-4A42-9D34-D94FA8C1FFEF}" destId="{DB3C6F90-EA79-4A3E-A1B5-C1CBA52CC610}" srcOrd="0" destOrd="0" presId="urn:microsoft.com/office/officeart/2005/8/layout/orgChart1"/>
    <dgm:cxn modelId="{C55ED588-30C7-45C0-98DF-752427723EED}" srcId="{E40F3393-9873-42C6-8C50-E42995A4B67F}" destId="{44D96F13-CF1F-4F1D-8613-B7E080364304}" srcOrd="0" destOrd="0" parTransId="{408C95B1-6759-4DDF-B179-D8BB4B1718B0}" sibTransId="{394228F4-900B-443E-8FA9-410B326F3C5D}"/>
    <dgm:cxn modelId="{88FF61A2-4628-422C-BD12-F72193FE5CC1}" type="presOf" srcId="{44D96F13-CF1F-4F1D-8613-B7E080364304}" destId="{10E5D40E-BFAD-42C5-BFC3-58560E57D444}" srcOrd="1" destOrd="0" presId="urn:microsoft.com/office/officeart/2005/8/layout/orgChart1"/>
    <dgm:cxn modelId="{4CAF9D1B-3C12-481A-A35D-88733EDE8472}" srcId="{E40F3393-9873-42C6-8C50-E42995A4B67F}" destId="{967D44C8-D4A5-4A42-9D34-D94FA8C1FFEF}" srcOrd="1" destOrd="0" parTransId="{5870D2A4-6833-42F3-A306-AD4FECBED7E9}" sibTransId="{6EFFB869-BDB9-4D85-AE5D-193DCE3C6C51}"/>
    <dgm:cxn modelId="{F93C3238-6B39-49CE-8726-239B4E0CEAB9}" type="presParOf" srcId="{00BD1203-7364-441F-9CD8-E53D49B34611}" destId="{C0E18B7F-FF89-4548-A747-397E3D919D1B}" srcOrd="0" destOrd="0" presId="urn:microsoft.com/office/officeart/2005/8/layout/orgChart1"/>
    <dgm:cxn modelId="{066810DC-932E-4C29-8442-C6D20387CB1C}" type="presParOf" srcId="{C0E18B7F-FF89-4548-A747-397E3D919D1B}" destId="{50DAAD3E-FDCD-4F73-88A9-245A24E4884B}" srcOrd="0" destOrd="0" presId="urn:microsoft.com/office/officeart/2005/8/layout/orgChart1"/>
    <dgm:cxn modelId="{27965F7D-56A3-49F1-BA0E-6492ADCBF2CE}" type="presParOf" srcId="{50DAAD3E-FDCD-4F73-88A9-245A24E4884B}" destId="{7A93EEAB-F1BA-40E5-A076-A7E427E95950}" srcOrd="0" destOrd="0" presId="urn:microsoft.com/office/officeart/2005/8/layout/orgChart1"/>
    <dgm:cxn modelId="{D2FC6ECE-EC64-42F7-957C-BAF87E5CECBC}" type="presParOf" srcId="{50DAAD3E-FDCD-4F73-88A9-245A24E4884B}" destId="{DE939526-1B8D-4D86-B9A7-33111CD31A1D}" srcOrd="1" destOrd="0" presId="urn:microsoft.com/office/officeart/2005/8/layout/orgChart1"/>
    <dgm:cxn modelId="{5E287A8A-8948-4F0F-84E5-110BA2DA7A4E}" type="presParOf" srcId="{C0E18B7F-FF89-4548-A747-397E3D919D1B}" destId="{DC230640-C681-4869-B913-00DBFC88B76D}" srcOrd="1" destOrd="0" presId="urn:microsoft.com/office/officeart/2005/8/layout/orgChart1"/>
    <dgm:cxn modelId="{0FF44A93-1346-4938-97A2-F17B06EDD34F}" type="presParOf" srcId="{DC230640-C681-4869-B913-00DBFC88B76D}" destId="{8824BCB6-AF3B-4D53-9492-04257FC17DD2}" srcOrd="0" destOrd="0" presId="urn:microsoft.com/office/officeart/2005/8/layout/orgChart1"/>
    <dgm:cxn modelId="{9F44CBCC-C202-4EE5-870E-F2C64A1EFBCB}" type="presParOf" srcId="{DC230640-C681-4869-B913-00DBFC88B76D}" destId="{712ADB36-AF52-490C-BC9C-ABD87C1E0DBA}" srcOrd="1" destOrd="0" presId="urn:microsoft.com/office/officeart/2005/8/layout/orgChart1"/>
    <dgm:cxn modelId="{AB8B3989-3B13-4C50-8988-5DB22F2621D3}" type="presParOf" srcId="{712ADB36-AF52-490C-BC9C-ABD87C1E0DBA}" destId="{6390624D-674D-43D3-8EB8-B3F87A303D93}" srcOrd="0" destOrd="0" presId="urn:microsoft.com/office/officeart/2005/8/layout/orgChart1"/>
    <dgm:cxn modelId="{23E6BAA0-A7A9-4306-91CE-8BC540968368}" type="presParOf" srcId="{6390624D-674D-43D3-8EB8-B3F87A303D93}" destId="{8148B7A4-7ECD-4814-A078-06EAE33D193E}" srcOrd="0" destOrd="0" presId="urn:microsoft.com/office/officeart/2005/8/layout/orgChart1"/>
    <dgm:cxn modelId="{65230295-364D-47B0-BF6E-31402834411A}" type="presParOf" srcId="{6390624D-674D-43D3-8EB8-B3F87A303D93}" destId="{10E5D40E-BFAD-42C5-BFC3-58560E57D444}" srcOrd="1" destOrd="0" presId="urn:microsoft.com/office/officeart/2005/8/layout/orgChart1"/>
    <dgm:cxn modelId="{78B399C0-39AA-4878-81B5-92D78B9400DF}" type="presParOf" srcId="{712ADB36-AF52-490C-BC9C-ABD87C1E0DBA}" destId="{E65BC4D7-2CA3-486F-9A15-0338FAF721FC}" srcOrd="1" destOrd="0" presId="urn:microsoft.com/office/officeart/2005/8/layout/orgChart1"/>
    <dgm:cxn modelId="{0E6AC9FE-889D-4EC0-AF39-80DFFD1614D4}" type="presParOf" srcId="{712ADB36-AF52-490C-BC9C-ABD87C1E0DBA}" destId="{DFAB2265-6ABC-41C8-8F29-3CA9CB7C3600}" srcOrd="2" destOrd="0" presId="urn:microsoft.com/office/officeart/2005/8/layout/orgChart1"/>
    <dgm:cxn modelId="{4C6D2C5F-63FF-484F-9404-64F323A08530}" type="presParOf" srcId="{DC230640-C681-4869-B913-00DBFC88B76D}" destId="{177D65D0-AB2B-42F8-A429-DF9138ED8869}" srcOrd="2" destOrd="0" presId="urn:microsoft.com/office/officeart/2005/8/layout/orgChart1"/>
    <dgm:cxn modelId="{F26F729E-E5C6-4BC7-A796-D7DFE0A6CA7A}" type="presParOf" srcId="{DC230640-C681-4869-B913-00DBFC88B76D}" destId="{B8C10637-C2A9-4C1C-9CDC-91806C4BDED8}" srcOrd="3" destOrd="0" presId="urn:microsoft.com/office/officeart/2005/8/layout/orgChart1"/>
    <dgm:cxn modelId="{F2D633D1-BA9F-4316-82F8-7664DFBD78FF}" type="presParOf" srcId="{B8C10637-C2A9-4C1C-9CDC-91806C4BDED8}" destId="{8652F92B-A851-47C5-BCF5-89745362F622}" srcOrd="0" destOrd="0" presId="urn:microsoft.com/office/officeart/2005/8/layout/orgChart1"/>
    <dgm:cxn modelId="{8822A608-47A2-47C0-81AA-1037D5CA0E0F}" type="presParOf" srcId="{8652F92B-A851-47C5-BCF5-89745362F622}" destId="{DB3C6F90-EA79-4A3E-A1B5-C1CBA52CC610}" srcOrd="0" destOrd="0" presId="urn:microsoft.com/office/officeart/2005/8/layout/orgChart1"/>
    <dgm:cxn modelId="{5BFE7A71-4249-4EB8-BE6E-CC51CEDE2290}" type="presParOf" srcId="{8652F92B-A851-47C5-BCF5-89745362F622}" destId="{18167207-5A66-496B-86B8-CE1AE04EB685}" srcOrd="1" destOrd="0" presId="urn:microsoft.com/office/officeart/2005/8/layout/orgChart1"/>
    <dgm:cxn modelId="{F7268C8F-0DB9-485E-BAD1-F8A45E8DB2DA}" type="presParOf" srcId="{B8C10637-C2A9-4C1C-9CDC-91806C4BDED8}" destId="{F749659A-2416-45BA-955F-E925765DD41E}" srcOrd="1" destOrd="0" presId="urn:microsoft.com/office/officeart/2005/8/layout/orgChart1"/>
    <dgm:cxn modelId="{81EA2FE1-43DA-4B53-B661-45A4D38B4A7A}" type="presParOf" srcId="{B8C10637-C2A9-4C1C-9CDC-91806C4BDED8}" destId="{51BE7979-26B1-4A10-BF18-CF0C22C942D9}" srcOrd="2" destOrd="0" presId="urn:microsoft.com/office/officeart/2005/8/layout/orgChart1"/>
    <dgm:cxn modelId="{01B3187E-4B1C-428A-BF9B-F84144ADA8BC}" type="presParOf" srcId="{DC230640-C681-4869-B913-00DBFC88B76D}" destId="{A8BAA134-5529-4207-B0A6-FB3CDC4FE4CD}" srcOrd="4" destOrd="0" presId="urn:microsoft.com/office/officeart/2005/8/layout/orgChart1"/>
    <dgm:cxn modelId="{47F0D802-6F84-49F4-B366-AA97363E309E}" type="presParOf" srcId="{DC230640-C681-4869-B913-00DBFC88B76D}" destId="{A691F336-7A21-4466-BC32-C00CD3DEC277}" srcOrd="5" destOrd="0" presId="urn:microsoft.com/office/officeart/2005/8/layout/orgChart1"/>
    <dgm:cxn modelId="{2FEB0065-DBD5-4DA3-90E0-47C5AC43A4B7}" type="presParOf" srcId="{A691F336-7A21-4466-BC32-C00CD3DEC277}" destId="{654692D1-F6A3-4A46-AE8D-C359047172FE}" srcOrd="0" destOrd="0" presId="urn:microsoft.com/office/officeart/2005/8/layout/orgChart1"/>
    <dgm:cxn modelId="{F188321B-A5E3-4F3D-939D-9846A1E8A7D7}" type="presParOf" srcId="{654692D1-F6A3-4A46-AE8D-C359047172FE}" destId="{50EA11EC-EB33-49F9-A296-1EC29ADCA01E}" srcOrd="0" destOrd="0" presId="urn:microsoft.com/office/officeart/2005/8/layout/orgChart1"/>
    <dgm:cxn modelId="{91FB0A26-0000-4738-88D3-064521341519}" type="presParOf" srcId="{654692D1-F6A3-4A46-AE8D-C359047172FE}" destId="{B6B5C2BE-F321-4ACB-B124-1E31874B2778}" srcOrd="1" destOrd="0" presId="urn:microsoft.com/office/officeart/2005/8/layout/orgChart1"/>
    <dgm:cxn modelId="{82737ACD-01B2-46D3-8F4F-08DD3E6C919F}" type="presParOf" srcId="{A691F336-7A21-4466-BC32-C00CD3DEC277}" destId="{F7275869-E19F-47B3-A02E-B40D9D03F569}" srcOrd="1" destOrd="0" presId="urn:microsoft.com/office/officeart/2005/8/layout/orgChart1"/>
    <dgm:cxn modelId="{F18750BD-19AC-486A-B430-EDC0D7027FDC}" type="presParOf" srcId="{A691F336-7A21-4466-BC32-C00CD3DEC277}" destId="{0B948A39-62EE-483D-A189-2A678568426A}" srcOrd="2" destOrd="0" presId="urn:microsoft.com/office/officeart/2005/8/layout/orgChart1"/>
    <dgm:cxn modelId="{F37F3CFF-9111-4F59-8EA4-5BB81890BD6C}" type="presParOf" srcId="{DC230640-C681-4869-B913-00DBFC88B76D}" destId="{143DA0E7-D2B5-47E4-8112-506C5F00EDD7}" srcOrd="6" destOrd="0" presId="urn:microsoft.com/office/officeart/2005/8/layout/orgChart1"/>
    <dgm:cxn modelId="{D3E71D73-E44D-44B5-9CB7-A9BE18B9ED47}" type="presParOf" srcId="{DC230640-C681-4869-B913-00DBFC88B76D}" destId="{BA2F251F-4644-497F-B0F7-F48BA7874F00}" srcOrd="7" destOrd="0" presId="urn:microsoft.com/office/officeart/2005/8/layout/orgChart1"/>
    <dgm:cxn modelId="{E59723DF-E345-4219-84C1-5FF127AE5B9A}" type="presParOf" srcId="{BA2F251F-4644-497F-B0F7-F48BA7874F00}" destId="{7F87E317-AC18-4BBE-B53A-82AE9B67CAB5}" srcOrd="0" destOrd="0" presId="urn:microsoft.com/office/officeart/2005/8/layout/orgChart1"/>
    <dgm:cxn modelId="{CE35F45B-1041-4C4A-B57C-65B099162F31}" type="presParOf" srcId="{7F87E317-AC18-4BBE-B53A-82AE9B67CAB5}" destId="{973144F6-F374-4CB4-B8CE-B94D3BD63C3C}" srcOrd="0" destOrd="0" presId="urn:microsoft.com/office/officeart/2005/8/layout/orgChart1"/>
    <dgm:cxn modelId="{7EB20FCE-24AE-4718-B196-9C9CDDA1B83D}" type="presParOf" srcId="{7F87E317-AC18-4BBE-B53A-82AE9B67CAB5}" destId="{330C918E-341B-4923-BFEC-85CB1B82C746}" srcOrd="1" destOrd="0" presId="urn:microsoft.com/office/officeart/2005/8/layout/orgChart1"/>
    <dgm:cxn modelId="{27B90571-2CB1-4DEC-9A84-454504D73838}" type="presParOf" srcId="{BA2F251F-4644-497F-B0F7-F48BA7874F00}" destId="{B16B481B-1E7B-4027-B78D-2E3FAFBEF2F2}" srcOrd="1" destOrd="0" presId="urn:microsoft.com/office/officeart/2005/8/layout/orgChart1"/>
    <dgm:cxn modelId="{C05D3E01-D8F0-4895-A0BA-41324034DCB1}" type="presParOf" srcId="{BA2F251F-4644-497F-B0F7-F48BA7874F00}" destId="{5414A06B-613D-4758-844A-C2FF734E2EBD}" srcOrd="2" destOrd="0" presId="urn:microsoft.com/office/officeart/2005/8/layout/orgChart1"/>
    <dgm:cxn modelId="{D54DBAD5-5863-47F8-8154-11DDCEEEA57E}" type="presParOf" srcId="{C0E18B7F-FF89-4548-A747-397E3D919D1B}" destId="{2FC5B32E-F6C3-4F6E-814F-9E5796FA6E2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59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171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10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3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28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22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5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92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6167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71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91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76AAA7-65E5-4818-9224-18ADF25A3704}" type="datetimeFigureOut">
              <a:rPr lang="ru-RU" smtClean="0"/>
              <a:t>23.11.2019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BDFA62D-21F2-438F-AAC5-F0DE3BD31E04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2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edi28/InstagramMEPhI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79" y="758951"/>
            <a:ext cx="10068703" cy="3594107"/>
          </a:xfrm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nstagramMephi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10484" y="5240740"/>
            <a:ext cx="4905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rgbClr val="404040"/>
                </a:solidFill>
              </a:rPr>
              <a:t>Подготовили студенты группы Б04-43 </a:t>
            </a:r>
          </a:p>
          <a:p>
            <a:r>
              <a:rPr lang="ru-RU" sz="2000" dirty="0" smtClean="0">
                <a:solidFill>
                  <a:srgbClr val="404040"/>
                </a:solidFill>
              </a:rPr>
              <a:t>Калинин Александр и </a:t>
            </a:r>
            <a:r>
              <a:rPr lang="ru-RU" sz="2000" dirty="0" err="1" smtClean="0">
                <a:solidFill>
                  <a:srgbClr val="404040"/>
                </a:solidFill>
              </a:rPr>
              <a:t>Игнатущенко</a:t>
            </a:r>
            <a:r>
              <a:rPr lang="ru-RU" sz="2000" dirty="0" smtClean="0">
                <a:solidFill>
                  <a:srgbClr val="404040"/>
                </a:solidFill>
              </a:rPr>
              <a:t> Сергей </a:t>
            </a:r>
            <a:endParaRPr lang="ru-RU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8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0846" y="1901522"/>
            <a:ext cx="10194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Пример модели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</a:p>
          <a:p>
            <a:endParaRPr lang="ru-RU" sz="2800" b="1" dirty="0">
              <a:solidFill>
                <a:srgbClr val="40404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0846" y="2467429"/>
            <a:ext cx="101948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C6C6C"/>
                </a:solidFill>
              </a:rPr>
              <a:t>from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django.db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b="1" dirty="0">
                <a:solidFill>
                  <a:srgbClr val="6C6C6C"/>
                </a:solidFill>
              </a:rPr>
              <a:t>import </a:t>
            </a:r>
            <a:r>
              <a:rPr lang="en-US" sz="2000" dirty="0" smtClean="0">
                <a:solidFill>
                  <a:srgbClr val="6C6C6C"/>
                </a:solidFill>
              </a:rPr>
              <a:t>models</a:t>
            </a:r>
          </a:p>
          <a:p>
            <a:endParaRPr lang="en-US" sz="2000" dirty="0">
              <a:solidFill>
                <a:srgbClr val="6C6C6C"/>
              </a:solidFill>
            </a:endParaRPr>
          </a:p>
          <a:p>
            <a:r>
              <a:rPr lang="en-US" sz="2000" b="1" dirty="0" smtClean="0">
                <a:solidFill>
                  <a:srgbClr val="6C6C6C"/>
                </a:solidFill>
              </a:rPr>
              <a:t>class</a:t>
            </a:r>
            <a:r>
              <a:rPr lang="en-US" sz="2000" dirty="0" smtClean="0">
                <a:solidFill>
                  <a:srgbClr val="6C6C6C"/>
                </a:solidFill>
              </a:rPr>
              <a:t> </a:t>
            </a:r>
            <a:r>
              <a:rPr lang="en-US" sz="2000" dirty="0">
                <a:solidFill>
                  <a:srgbClr val="6C6C6C"/>
                </a:solidFill>
              </a:rPr>
              <a:t>Photo(</a:t>
            </a:r>
            <a:r>
              <a:rPr lang="en-US" sz="2000" dirty="0" err="1">
                <a:solidFill>
                  <a:srgbClr val="6C6C6C"/>
                </a:solidFill>
              </a:rPr>
              <a:t>models.Model</a:t>
            </a:r>
            <a:r>
              <a:rPr lang="en-US" sz="2000" dirty="0">
                <a:solidFill>
                  <a:srgbClr val="6C6C6C"/>
                </a:solidFill>
              </a:rPr>
              <a:t>):</a:t>
            </a:r>
          </a:p>
          <a:p>
            <a:r>
              <a:rPr lang="en-US" sz="2000" b="1" dirty="0">
                <a:solidFill>
                  <a:srgbClr val="6C6C6C"/>
                </a:solidFill>
              </a:rPr>
              <a:t> </a:t>
            </a:r>
            <a:r>
              <a:rPr lang="en-US" sz="2000" b="1" dirty="0" smtClean="0">
                <a:solidFill>
                  <a:srgbClr val="6C6C6C"/>
                </a:solidFill>
              </a:rPr>
              <a:t>   class</a:t>
            </a:r>
            <a:r>
              <a:rPr lang="en-US" sz="2000" dirty="0" smtClean="0">
                <a:solidFill>
                  <a:srgbClr val="6C6C6C"/>
                </a:solidFill>
              </a:rPr>
              <a:t> </a:t>
            </a:r>
            <a:r>
              <a:rPr lang="en-US" sz="2000" dirty="0">
                <a:solidFill>
                  <a:srgbClr val="6C6C6C"/>
                </a:solidFill>
              </a:rPr>
              <a:t>Meta: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    </a:t>
            </a:r>
            <a:r>
              <a:rPr lang="en-US" sz="2000" dirty="0" err="1" smtClean="0">
                <a:solidFill>
                  <a:srgbClr val="6C6C6C"/>
                </a:solidFill>
              </a:rPr>
              <a:t>db_table</a:t>
            </a:r>
            <a:r>
              <a:rPr lang="en-US" sz="2000" dirty="0" smtClean="0">
                <a:solidFill>
                  <a:srgbClr val="6C6C6C"/>
                </a:solidFill>
              </a:rPr>
              <a:t> </a:t>
            </a:r>
            <a:r>
              <a:rPr lang="en-US" sz="2000" dirty="0">
                <a:solidFill>
                  <a:srgbClr val="6C6C6C"/>
                </a:solidFill>
              </a:rPr>
              <a:t>= 'photo'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user = </a:t>
            </a:r>
            <a:r>
              <a:rPr lang="en-US" sz="2000" dirty="0" err="1">
                <a:solidFill>
                  <a:srgbClr val="6C6C6C"/>
                </a:solidFill>
              </a:rPr>
              <a:t>models.ForeignKey</a:t>
            </a:r>
            <a:r>
              <a:rPr lang="en-US" sz="2000" dirty="0">
                <a:solidFill>
                  <a:srgbClr val="6C6C6C"/>
                </a:solidFill>
              </a:rPr>
              <a:t>(User, </a:t>
            </a:r>
            <a:r>
              <a:rPr lang="en-US" sz="2000" dirty="0" err="1">
                <a:solidFill>
                  <a:srgbClr val="6C6C6C"/>
                </a:solidFill>
              </a:rPr>
              <a:t>related_name</a:t>
            </a:r>
            <a:r>
              <a:rPr lang="en-US" sz="2000" dirty="0">
                <a:solidFill>
                  <a:srgbClr val="6C6C6C"/>
                </a:solidFill>
              </a:rPr>
              <a:t>='photos')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image = </a:t>
            </a:r>
            <a:r>
              <a:rPr lang="en-US" sz="2000" dirty="0" err="1">
                <a:solidFill>
                  <a:srgbClr val="6C6C6C"/>
                </a:solidFill>
              </a:rPr>
              <a:t>models.ImageField</a:t>
            </a:r>
            <a:r>
              <a:rPr lang="en-US" sz="2000" dirty="0">
                <a:solidFill>
                  <a:srgbClr val="6C6C6C"/>
                </a:solidFill>
              </a:rPr>
              <a:t>()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data = </a:t>
            </a:r>
            <a:r>
              <a:rPr lang="en-US" sz="2000" dirty="0" err="1">
                <a:solidFill>
                  <a:srgbClr val="6C6C6C"/>
                </a:solidFill>
              </a:rPr>
              <a:t>models.DateTimeField</a:t>
            </a:r>
            <a:r>
              <a:rPr lang="en-US" sz="2000" dirty="0">
                <a:solidFill>
                  <a:srgbClr val="6C6C6C"/>
                </a:solidFill>
              </a:rPr>
              <a:t>(</a:t>
            </a:r>
            <a:r>
              <a:rPr lang="en-US" sz="2000" dirty="0" err="1">
                <a:solidFill>
                  <a:srgbClr val="6C6C6C"/>
                </a:solidFill>
              </a:rPr>
              <a:t>auto_now_add</a:t>
            </a:r>
            <a:r>
              <a:rPr lang="en-US" sz="2000" dirty="0">
                <a:solidFill>
                  <a:srgbClr val="6C6C6C"/>
                </a:solidFill>
              </a:rPr>
              <a:t>=True)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comment_count</a:t>
            </a:r>
            <a:r>
              <a:rPr lang="en-US" sz="2000" dirty="0">
                <a:solidFill>
                  <a:srgbClr val="6C6C6C"/>
                </a:solidFill>
              </a:rPr>
              <a:t> = </a:t>
            </a:r>
            <a:r>
              <a:rPr lang="en-US" sz="2000" dirty="0" err="1">
                <a:solidFill>
                  <a:srgbClr val="6C6C6C"/>
                </a:solidFill>
              </a:rPr>
              <a:t>models.IntegerField</a:t>
            </a:r>
            <a:r>
              <a:rPr lang="en-US" sz="2000" dirty="0">
                <a:solidFill>
                  <a:srgbClr val="6C6C6C"/>
                </a:solidFill>
              </a:rPr>
              <a:t>(default=0)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likes = </a:t>
            </a:r>
            <a:r>
              <a:rPr lang="en-US" sz="2000" dirty="0" err="1">
                <a:solidFill>
                  <a:srgbClr val="6C6C6C"/>
                </a:solidFill>
              </a:rPr>
              <a:t>models.IntegerField</a:t>
            </a:r>
            <a:r>
              <a:rPr lang="en-US" sz="2000" dirty="0">
                <a:solidFill>
                  <a:srgbClr val="6C6C6C"/>
                </a:solidFill>
              </a:rPr>
              <a:t>(default=0)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dislikes = </a:t>
            </a:r>
            <a:r>
              <a:rPr lang="en-US" sz="2000" dirty="0" err="1">
                <a:solidFill>
                  <a:srgbClr val="6C6C6C"/>
                </a:solidFill>
              </a:rPr>
              <a:t>models.IntegerField</a:t>
            </a:r>
            <a:r>
              <a:rPr lang="en-US" sz="2000" dirty="0">
                <a:solidFill>
                  <a:srgbClr val="6C6C6C"/>
                </a:solidFill>
              </a:rPr>
              <a:t>(default=0)</a:t>
            </a:r>
            <a:endParaRPr lang="ru-RU" sz="2000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5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4080" y="1901522"/>
            <a:ext cx="9933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Пример </a:t>
            </a:r>
            <a:r>
              <a:rPr lang="en-US" sz="2800" b="1" dirty="0" smtClean="0">
                <a:solidFill>
                  <a:srgbClr val="404040"/>
                </a:solidFill>
              </a:rPr>
              <a:t>URL:</a:t>
            </a:r>
            <a:endParaRPr lang="ru-RU" sz="2800" b="1" dirty="0">
              <a:solidFill>
                <a:srgbClr val="40404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4080" y="2801257"/>
            <a:ext cx="92078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6C6C6C"/>
                </a:solidFill>
              </a:rPr>
              <a:t>urlpatterns</a:t>
            </a:r>
            <a:r>
              <a:rPr lang="en-US" sz="2000" dirty="0">
                <a:solidFill>
                  <a:srgbClr val="6C6C6C"/>
                </a:solidFill>
              </a:rPr>
              <a:t> = patterns(</a:t>
            </a:r>
            <a:r>
              <a:rPr lang="en-US" sz="2000" b="1" dirty="0">
                <a:solidFill>
                  <a:srgbClr val="6C6C6C"/>
                </a:solidFill>
              </a:rPr>
              <a:t>''</a:t>
            </a:r>
            <a:r>
              <a:rPr lang="en-US" sz="2000" dirty="0">
                <a:solidFill>
                  <a:srgbClr val="6C6C6C"/>
                </a:solidFill>
              </a:rPr>
              <a:t>,</a:t>
            </a:r>
          </a:p>
          <a:p>
            <a:endParaRPr lang="en-US" sz="2000" dirty="0">
              <a:solidFill>
                <a:srgbClr val="6C6C6C"/>
              </a:solidFill>
            </a:endParaRP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url</a:t>
            </a:r>
            <a:r>
              <a:rPr lang="en-US" sz="2000" dirty="0">
                <a:solidFill>
                  <a:srgbClr val="6C6C6C"/>
                </a:solidFill>
              </a:rPr>
              <a:t>(r</a:t>
            </a:r>
            <a:r>
              <a:rPr lang="en-US" sz="2000" b="1" dirty="0">
                <a:solidFill>
                  <a:srgbClr val="6C6C6C"/>
                </a:solidFill>
              </a:rPr>
              <a:t>'^</a:t>
            </a:r>
            <a:r>
              <a:rPr lang="en-US" sz="2000" b="1" dirty="0" err="1">
                <a:solidFill>
                  <a:srgbClr val="6C6C6C"/>
                </a:solidFill>
              </a:rPr>
              <a:t>api</a:t>
            </a:r>
            <a:r>
              <a:rPr lang="en-US" sz="2000" b="1" dirty="0">
                <a:solidFill>
                  <a:srgbClr val="6C6C6C"/>
                </a:solidFill>
              </a:rPr>
              <a:t>/'</a:t>
            </a:r>
            <a:r>
              <a:rPr lang="en-US" sz="2000" dirty="0">
                <a:solidFill>
                  <a:srgbClr val="6C6C6C"/>
                </a:solidFill>
              </a:rPr>
              <a:t>,</a:t>
            </a:r>
            <a:r>
              <a:rPr lang="en-US" sz="2000" b="1" dirty="0">
                <a:solidFill>
                  <a:srgbClr val="6C6C6C"/>
                </a:solidFill>
              </a:rPr>
              <a:t> </a:t>
            </a:r>
            <a:r>
              <a:rPr lang="en-US" sz="2000" dirty="0">
                <a:solidFill>
                  <a:srgbClr val="6C6C6C"/>
                </a:solidFill>
              </a:rPr>
              <a:t>include(</a:t>
            </a:r>
            <a:r>
              <a:rPr lang="en-US" sz="2000" b="1" dirty="0">
                <a:solidFill>
                  <a:srgbClr val="6C6C6C"/>
                </a:solidFill>
              </a:rPr>
              <a:t>'</a:t>
            </a:r>
            <a:r>
              <a:rPr lang="en-US" sz="2000" b="1" dirty="0" err="1">
                <a:solidFill>
                  <a:srgbClr val="6C6C6C"/>
                </a:solidFill>
              </a:rPr>
              <a:t>api.urls</a:t>
            </a:r>
            <a:r>
              <a:rPr lang="en-US" sz="2000" b="1" dirty="0">
                <a:solidFill>
                  <a:srgbClr val="6C6C6C"/>
                </a:solidFill>
              </a:rPr>
              <a:t>'</a:t>
            </a:r>
            <a:r>
              <a:rPr lang="en-US" sz="2000" dirty="0">
                <a:solidFill>
                  <a:srgbClr val="6C6C6C"/>
                </a:solidFill>
              </a:rPr>
              <a:t>)),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url</a:t>
            </a:r>
            <a:r>
              <a:rPr lang="en-US" sz="2000" dirty="0">
                <a:solidFill>
                  <a:srgbClr val="6C6C6C"/>
                </a:solidFill>
              </a:rPr>
              <a:t>(</a:t>
            </a:r>
            <a:r>
              <a:rPr lang="en-US" sz="2000" dirty="0" err="1">
                <a:solidFill>
                  <a:srgbClr val="6C6C6C"/>
                </a:solidFill>
              </a:rPr>
              <a:t>r</a:t>
            </a:r>
            <a:r>
              <a:rPr lang="en-US" sz="2000" b="1" dirty="0" err="1">
                <a:solidFill>
                  <a:srgbClr val="6C6C6C"/>
                </a:solidFill>
              </a:rPr>
              <a:t>'^users</a:t>
            </a:r>
            <a:r>
              <a:rPr lang="en-US" sz="2000" b="1" dirty="0">
                <a:solidFill>
                  <a:srgbClr val="6C6C6C"/>
                </a:solidFill>
              </a:rPr>
              <a:t>/(?P&lt;username&gt;[0-9a-zA-Z_-]+)$'</a:t>
            </a:r>
            <a:r>
              <a:rPr lang="en-US" sz="2000" dirty="0">
                <a:solidFill>
                  <a:srgbClr val="6C6C6C"/>
                </a:solidFill>
              </a:rPr>
              <a:t>,</a:t>
            </a:r>
            <a:r>
              <a:rPr lang="en-US" sz="2000" b="1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UserDetail.as_view</a:t>
            </a:r>
            <a:r>
              <a:rPr lang="en-US" sz="2000" dirty="0">
                <a:solidFill>
                  <a:srgbClr val="6C6C6C"/>
                </a:solidFill>
              </a:rPr>
              <a:t>(),),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url</a:t>
            </a:r>
            <a:r>
              <a:rPr lang="en-US" sz="2000" dirty="0">
                <a:solidFill>
                  <a:srgbClr val="6C6C6C"/>
                </a:solidFill>
              </a:rPr>
              <a:t>(</a:t>
            </a:r>
            <a:r>
              <a:rPr lang="en-US" sz="2000" dirty="0" err="1">
                <a:solidFill>
                  <a:srgbClr val="6C6C6C"/>
                </a:solidFill>
              </a:rPr>
              <a:t>r</a:t>
            </a:r>
            <a:r>
              <a:rPr lang="en-US" sz="2000" b="1" dirty="0" err="1">
                <a:solidFill>
                  <a:srgbClr val="6C6C6C"/>
                </a:solidFill>
              </a:rPr>
              <a:t>'^register</a:t>
            </a:r>
            <a:r>
              <a:rPr lang="en-US" sz="2000" b="1" dirty="0">
                <a:solidFill>
                  <a:srgbClr val="6C6C6C"/>
                </a:solidFill>
              </a:rPr>
              <a:t>/res'</a:t>
            </a:r>
            <a:r>
              <a:rPr lang="en-US" sz="2000" dirty="0">
                <a:solidFill>
                  <a:srgbClr val="6C6C6C"/>
                </a:solidFill>
              </a:rPr>
              <a:t>,</a:t>
            </a:r>
            <a:r>
              <a:rPr lang="en-US" sz="2000" b="1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Register.as_view</a:t>
            </a:r>
            <a:r>
              <a:rPr lang="en-US" sz="2000" dirty="0" smtClean="0">
                <a:solidFill>
                  <a:srgbClr val="6C6C6C"/>
                </a:solidFill>
              </a:rPr>
              <a:t>())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)</a:t>
            </a:r>
            <a:endParaRPr lang="ru-RU" sz="2000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5863" y="1901522"/>
            <a:ext cx="988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Пример представления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  <a:endParaRPr lang="ru-RU" sz="2800" b="1" dirty="0">
              <a:solidFill>
                <a:srgbClr val="40404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3429" y="2743200"/>
            <a:ext cx="102122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C6C6C"/>
                </a:solidFill>
              </a:rPr>
              <a:t>class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UserPhotoList</a:t>
            </a:r>
            <a:r>
              <a:rPr lang="en-US" sz="2000" dirty="0">
                <a:solidFill>
                  <a:srgbClr val="6C6C6C"/>
                </a:solidFill>
              </a:rPr>
              <a:t>(</a:t>
            </a:r>
            <a:r>
              <a:rPr lang="en-US" sz="2000" dirty="0" err="1">
                <a:solidFill>
                  <a:srgbClr val="6C6C6C"/>
                </a:solidFill>
              </a:rPr>
              <a:t>generics.ListAPIView</a:t>
            </a:r>
            <a:r>
              <a:rPr lang="en-US" sz="2000" dirty="0">
                <a:solidFill>
                  <a:srgbClr val="6C6C6C"/>
                </a:solidFill>
              </a:rPr>
              <a:t>):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serializer_class</a:t>
            </a:r>
            <a:r>
              <a:rPr lang="en-US" sz="2000" dirty="0">
                <a:solidFill>
                  <a:srgbClr val="6C6C6C"/>
                </a:solidFill>
              </a:rPr>
              <a:t> = </a:t>
            </a:r>
            <a:r>
              <a:rPr lang="en-US" sz="2000" dirty="0" err="1">
                <a:solidFill>
                  <a:srgbClr val="6C6C6C"/>
                </a:solidFill>
              </a:rPr>
              <a:t>PhotoSerializer</a:t>
            </a:r>
            <a:endParaRPr lang="en-US" sz="2000" dirty="0">
              <a:solidFill>
                <a:srgbClr val="6C6C6C"/>
              </a:solidFill>
            </a:endParaRP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permission_classes</a:t>
            </a:r>
            <a:r>
              <a:rPr lang="en-US" sz="2000" dirty="0">
                <a:solidFill>
                  <a:srgbClr val="6C6C6C"/>
                </a:solidFill>
              </a:rPr>
              <a:t> = [</a:t>
            </a:r>
            <a:r>
              <a:rPr lang="en-US" sz="2000" dirty="0" err="1">
                <a:solidFill>
                  <a:srgbClr val="6C6C6C"/>
                </a:solidFill>
              </a:rPr>
              <a:t>IsAuthenticated</a:t>
            </a:r>
            <a:r>
              <a:rPr lang="en-US" sz="2000" dirty="0">
                <a:solidFill>
                  <a:srgbClr val="6C6C6C"/>
                </a:solidFill>
              </a:rPr>
              <a:t>]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dirty="0" err="1">
                <a:solidFill>
                  <a:srgbClr val="6C6C6C"/>
                </a:solidFill>
              </a:rPr>
              <a:t>queryset</a:t>
            </a:r>
            <a:r>
              <a:rPr lang="en-US" sz="2000" dirty="0">
                <a:solidFill>
                  <a:srgbClr val="6C6C6C"/>
                </a:solidFill>
              </a:rPr>
              <a:t> = </a:t>
            </a:r>
            <a:r>
              <a:rPr lang="en-US" sz="2000" dirty="0" err="1">
                <a:solidFill>
                  <a:srgbClr val="6C6C6C"/>
                </a:solidFill>
              </a:rPr>
              <a:t>Photo.objects.all</a:t>
            </a:r>
            <a:r>
              <a:rPr lang="en-US" sz="2000" dirty="0">
                <a:solidFill>
                  <a:srgbClr val="6C6C6C"/>
                </a:solidFill>
              </a:rPr>
              <a:t>()</a:t>
            </a:r>
          </a:p>
          <a:p>
            <a:endParaRPr lang="en-US" sz="2000" dirty="0">
              <a:solidFill>
                <a:srgbClr val="6C6C6C"/>
              </a:solidFill>
            </a:endParaRP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b="1" dirty="0" err="1">
                <a:solidFill>
                  <a:srgbClr val="6C6C6C"/>
                </a:solidFill>
              </a:rPr>
              <a:t>def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get_queryset</a:t>
            </a:r>
            <a:r>
              <a:rPr lang="en-US" sz="2000" dirty="0">
                <a:solidFill>
                  <a:srgbClr val="6C6C6C"/>
                </a:solidFill>
              </a:rPr>
              <a:t>(self):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   </a:t>
            </a:r>
            <a:r>
              <a:rPr lang="en-US" sz="2000" b="1" dirty="0">
                <a:solidFill>
                  <a:srgbClr val="6C6C6C"/>
                </a:solidFill>
              </a:rPr>
              <a:t> return </a:t>
            </a:r>
            <a:r>
              <a:rPr lang="en-US" sz="2000" dirty="0" err="1">
                <a:solidFill>
                  <a:srgbClr val="6C6C6C"/>
                </a:solidFill>
              </a:rPr>
              <a:t>self.queryset.filter</a:t>
            </a:r>
            <a:r>
              <a:rPr lang="en-US" sz="2000" dirty="0">
                <a:solidFill>
                  <a:srgbClr val="6C6C6C"/>
                </a:solidFill>
              </a:rPr>
              <a:t>(</a:t>
            </a:r>
            <a:r>
              <a:rPr lang="en-US" sz="2000" dirty="0" err="1">
                <a:solidFill>
                  <a:srgbClr val="6C6C6C"/>
                </a:solidFill>
              </a:rPr>
              <a:t>user__username</a:t>
            </a:r>
            <a:r>
              <a:rPr lang="en-US" sz="2000" dirty="0">
                <a:solidFill>
                  <a:srgbClr val="6C6C6C"/>
                </a:solidFill>
              </a:rPr>
              <a:t>=</a:t>
            </a:r>
            <a:r>
              <a:rPr lang="en-US" sz="2000" dirty="0" err="1">
                <a:solidFill>
                  <a:srgbClr val="6C6C6C"/>
                </a:solidFill>
              </a:rPr>
              <a:t>self.kwargs.get</a:t>
            </a:r>
            <a:r>
              <a:rPr lang="en-US" sz="2000" dirty="0">
                <a:solidFill>
                  <a:srgbClr val="6C6C6C"/>
                </a:solidFill>
              </a:rPr>
              <a:t>('username')).</a:t>
            </a:r>
            <a:r>
              <a:rPr lang="en-US" sz="2000" dirty="0" err="1">
                <a:solidFill>
                  <a:srgbClr val="6C6C6C"/>
                </a:solidFill>
              </a:rPr>
              <a:t>order_by</a:t>
            </a:r>
            <a:r>
              <a:rPr lang="en-US" sz="2000" dirty="0">
                <a:solidFill>
                  <a:srgbClr val="6C6C6C"/>
                </a:solidFill>
              </a:rPr>
              <a:t>('-data')</a:t>
            </a:r>
            <a:endParaRPr lang="ru-RU" sz="2000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Rest Framework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200" y="1901522"/>
            <a:ext cx="101804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rgbClr val="404040"/>
                </a:solidFill>
              </a:rPr>
              <a:t>Django</a:t>
            </a:r>
            <a:r>
              <a:rPr lang="ru-RU" sz="2000" b="1" dirty="0">
                <a:solidFill>
                  <a:srgbClr val="404040"/>
                </a:solidFill>
              </a:rPr>
              <a:t> REST </a:t>
            </a:r>
            <a:r>
              <a:rPr lang="ru-RU" sz="2000" b="1" dirty="0" err="1">
                <a:solidFill>
                  <a:srgbClr val="404040"/>
                </a:solidFill>
              </a:rPr>
              <a:t>framework</a:t>
            </a:r>
            <a:r>
              <a:rPr lang="ru-RU" sz="2000" b="1" dirty="0">
                <a:solidFill>
                  <a:srgbClr val="404040"/>
                </a:solidFill>
              </a:rPr>
              <a:t> </a:t>
            </a:r>
            <a:r>
              <a:rPr lang="ru-RU" sz="2000" dirty="0">
                <a:solidFill>
                  <a:srgbClr val="404040"/>
                </a:solidFill>
              </a:rPr>
              <a:t>— удобный инструмент для работы с </a:t>
            </a:r>
            <a:r>
              <a:rPr lang="ru-RU" sz="2000" dirty="0" err="1">
                <a:solidFill>
                  <a:srgbClr val="404040"/>
                </a:solidFill>
              </a:rPr>
              <a:t>rest</a:t>
            </a:r>
            <a:r>
              <a:rPr lang="ru-RU" sz="2000" dirty="0">
                <a:solidFill>
                  <a:srgbClr val="404040"/>
                </a:solidFill>
              </a:rPr>
              <a:t> основанный на идеологии </a:t>
            </a:r>
            <a:r>
              <a:rPr lang="ru-RU" sz="2000" dirty="0" err="1">
                <a:solidFill>
                  <a:srgbClr val="404040"/>
                </a:solidFill>
              </a:rPr>
              <a:t>фреймворка</a:t>
            </a:r>
            <a:r>
              <a:rPr lang="ru-RU" sz="2000" dirty="0">
                <a:solidFill>
                  <a:srgbClr val="404040"/>
                </a:solidFill>
              </a:rPr>
              <a:t> </a:t>
            </a:r>
            <a:r>
              <a:rPr lang="ru-RU" sz="2000" dirty="0" err="1">
                <a:solidFill>
                  <a:srgbClr val="404040"/>
                </a:solidFill>
              </a:rPr>
              <a:t>Django</a:t>
            </a:r>
            <a:r>
              <a:rPr lang="ru-RU" sz="2000" dirty="0" smtClean="0">
                <a:solidFill>
                  <a:srgbClr val="404040"/>
                </a:solidFill>
              </a:rPr>
              <a:t>.</a:t>
            </a:r>
            <a:endParaRPr lang="en-US" sz="2000" dirty="0" smtClean="0">
              <a:solidFill>
                <a:srgbClr val="404040"/>
              </a:solidFill>
            </a:endParaRPr>
          </a:p>
          <a:p>
            <a:r>
              <a:rPr lang="en-US" sz="2000" b="1" dirty="0" smtClean="0">
                <a:solidFill>
                  <a:srgbClr val="404040"/>
                </a:solidFill>
              </a:rPr>
              <a:t>Rest</a:t>
            </a:r>
            <a:r>
              <a:rPr lang="ru-RU" sz="2000" b="1" dirty="0">
                <a:solidFill>
                  <a:srgbClr val="404040"/>
                </a:solidFill>
              </a:rPr>
              <a:t> </a:t>
            </a:r>
            <a:r>
              <a:rPr lang="ru-RU" sz="2000" dirty="0">
                <a:solidFill>
                  <a:srgbClr val="404040"/>
                </a:solidFill>
              </a:rPr>
              <a:t>(сокр. англ. </a:t>
            </a:r>
            <a:r>
              <a:rPr lang="ru-RU" sz="2000" dirty="0" err="1">
                <a:solidFill>
                  <a:srgbClr val="404040"/>
                </a:solidFill>
              </a:rPr>
              <a:t>Representational</a:t>
            </a:r>
            <a:r>
              <a:rPr lang="ru-RU" sz="2000" dirty="0">
                <a:solidFill>
                  <a:srgbClr val="404040"/>
                </a:solidFill>
              </a:rPr>
              <a:t> </a:t>
            </a:r>
            <a:r>
              <a:rPr lang="ru-RU" sz="2000" dirty="0" err="1">
                <a:solidFill>
                  <a:srgbClr val="404040"/>
                </a:solidFill>
              </a:rPr>
              <a:t>State</a:t>
            </a:r>
            <a:r>
              <a:rPr lang="ru-RU" sz="2000" dirty="0">
                <a:solidFill>
                  <a:srgbClr val="404040"/>
                </a:solidFill>
              </a:rPr>
              <a:t> </a:t>
            </a:r>
            <a:r>
              <a:rPr lang="ru-RU" sz="2000" dirty="0" err="1">
                <a:solidFill>
                  <a:srgbClr val="404040"/>
                </a:solidFill>
              </a:rPr>
              <a:t>Transfer</a:t>
            </a:r>
            <a:r>
              <a:rPr lang="ru-RU" sz="2000" dirty="0">
                <a:solidFill>
                  <a:srgbClr val="404040"/>
                </a:solidFill>
              </a:rPr>
              <a:t>, «передача состояния представления») — стиль построения архитектуры распределенного приложения. 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75" y="3501960"/>
            <a:ext cx="5420610" cy="23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Rest Framework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7805" y="1901522"/>
            <a:ext cx="9942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Отличительные особенности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  <a:endParaRPr lang="ru-RU" sz="2800" b="1" dirty="0" smtClean="0">
              <a:solidFill>
                <a:srgbClr val="404040"/>
              </a:solidFill>
            </a:endParaRPr>
          </a:p>
          <a:p>
            <a:endParaRPr lang="en-US" sz="2800" b="1" dirty="0" smtClean="0">
              <a:solidFill>
                <a:srgbClr val="40404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Ч</a:t>
            </a:r>
            <a:r>
              <a:rPr lang="ru-RU" sz="2400" dirty="0" smtClean="0">
                <a:solidFill>
                  <a:srgbClr val="6C6C6C"/>
                </a:solidFill>
              </a:rPr>
              <a:t>еткое </a:t>
            </a:r>
            <a:r>
              <a:rPr lang="ru-RU" sz="2400" dirty="0">
                <a:solidFill>
                  <a:srgbClr val="6C6C6C"/>
                </a:solidFill>
              </a:rPr>
              <a:t>разделение на </a:t>
            </a:r>
            <a:r>
              <a:rPr lang="ru-RU" sz="2400" dirty="0" err="1">
                <a:solidFill>
                  <a:srgbClr val="6C6C6C"/>
                </a:solidFill>
              </a:rPr>
              <a:t>сериализаторы</a:t>
            </a:r>
            <a:r>
              <a:rPr lang="ru-RU" sz="2400" dirty="0">
                <a:solidFill>
                  <a:srgbClr val="6C6C6C"/>
                </a:solidFill>
              </a:rPr>
              <a:t>, которые описывают соответствие между моделью и ее форматом </a:t>
            </a:r>
            <a:r>
              <a:rPr lang="ru-RU" sz="2400" dirty="0" smtClean="0">
                <a:solidFill>
                  <a:srgbClr val="6C6C6C"/>
                </a:solidFill>
              </a:rPr>
              <a:t>представления</a:t>
            </a:r>
            <a:endParaRPr lang="en-US" sz="2400" dirty="0" smtClean="0">
              <a:solidFill>
                <a:srgbClr val="6C6C6C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6C6C6C"/>
                </a:solidFill>
              </a:rPr>
              <a:t>Набор </a:t>
            </a:r>
            <a:r>
              <a:rPr lang="ru-RU" sz="2400" dirty="0">
                <a:solidFill>
                  <a:srgbClr val="6C6C6C"/>
                </a:solidFill>
              </a:rPr>
              <a:t>базовых представлений, которые позволяют легко решать распространенные задачи связанные с </a:t>
            </a:r>
            <a:r>
              <a:rPr lang="ru-RU" sz="2400" dirty="0" smtClean="0">
                <a:solidFill>
                  <a:srgbClr val="6C6C6C"/>
                </a:solidFill>
              </a:rPr>
              <a:t>CRUD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П</a:t>
            </a:r>
            <a:r>
              <a:rPr lang="ru-RU" sz="2400" dirty="0" smtClean="0">
                <a:solidFill>
                  <a:srgbClr val="6C6C6C"/>
                </a:solidFill>
              </a:rPr>
              <a:t>оставляется </a:t>
            </a:r>
            <a:r>
              <a:rPr lang="ru-RU" sz="2400" dirty="0">
                <a:solidFill>
                  <a:srgbClr val="6C6C6C"/>
                </a:solidFill>
              </a:rPr>
              <a:t>со встроенным браузером API для тестирования вашего API.</a:t>
            </a:r>
            <a:endParaRPr lang="ru-RU" sz="2400" b="1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Rest Framework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81" y="1815797"/>
            <a:ext cx="7957269" cy="44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 Rest Framework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3600" y="1901522"/>
            <a:ext cx="855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Пример </a:t>
            </a:r>
            <a:r>
              <a:rPr lang="ru-RU" sz="2800" b="1" dirty="0" err="1" smtClean="0">
                <a:solidFill>
                  <a:srgbClr val="404040"/>
                </a:solidFill>
              </a:rPr>
              <a:t>сериализатора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  <a:endParaRPr lang="ru-RU" sz="2800" b="1" dirty="0">
              <a:solidFill>
                <a:srgbClr val="40404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700" y="2424742"/>
            <a:ext cx="8559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C6C6C"/>
                </a:solidFill>
              </a:rPr>
              <a:t>from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rest_framework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b="1" dirty="0">
                <a:solidFill>
                  <a:srgbClr val="6C6C6C"/>
                </a:solidFill>
              </a:rPr>
              <a:t>import</a:t>
            </a:r>
            <a:r>
              <a:rPr lang="en-US" sz="2000" dirty="0">
                <a:solidFill>
                  <a:srgbClr val="6C6C6C"/>
                </a:solidFill>
              </a:rPr>
              <a:t> </a:t>
            </a:r>
            <a:r>
              <a:rPr lang="en-US" sz="2000" dirty="0" err="1">
                <a:solidFill>
                  <a:srgbClr val="6C6C6C"/>
                </a:solidFill>
              </a:rPr>
              <a:t>serializers</a:t>
            </a:r>
            <a:endParaRPr lang="en-US" sz="2000" dirty="0">
              <a:solidFill>
                <a:srgbClr val="6C6C6C"/>
              </a:solidFill>
            </a:endParaRPr>
          </a:p>
          <a:p>
            <a:endParaRPr lang="en-US" sz="2000" dirty="0" smtClean="0">
              <a:solidFill>
                <a:srgbClr val="6C6C6C"/>
              </a:solidFill>
            </a:endParaRPr>
          </a:p>
          <a:p>
            <a:r>
              <a:rPr lang="en-US" sz="2000" b="1" dirty="0" smtClean="0">
                <a:solidFill>
                  <a:srgbClr val="6C6C6C"/>
                </a:solidFill>
              </a:rPr>
              <a:t>class</a:t>
            </a:r>
            <a:r>
              <a:rPr lang="en-US" sz="2000" dirty="0" smtClean="0">
                <a:solidFill>
                  <a:srgbClr val="6C6C6C"/>
                </a:solidFill>
              </a:rPr>
              <a:t> </a:t>
            </a:r>
            <a:r>
              <a:rPr lang="en-US" sz="2000" dirty="0" err="1" smtClean="0">
                <a:solidFill>
                  <a:srgbClr val="6C6C6C"/>
                </a:solidFill>
              </a:rPr>
              <a:t>PhotoSerializer</a:t>
            </a:r>
            <a:r>
              <a:rPr lang="en-US" sz="2000" dirty="0" smtClean="0">
                <a:solidFill>
                  <a:srgbClr val="6C6C6C"/>
                </a:solidFill>
              </a:rPr>
              <a:t>(</a:t>
            </a:r>
            <a:r>
              <a:rPr lang="en-US" sz="2000" dirty="0" err="1" smtClean="0">
                <a:solidFill>
                  <a:srgbClr val="6C6C6C"/>
                </a:solidFill>
              </a:rPr>
              <a:t>serializers.ModelSerializer</a:t>
            </a:r>
            <a:r>
              <a:rPr lang="en-US" sz="2000" dirty="0" smtClean="0">
                <a:solidFill>
                  <a:srgbClr val="6C6C6C"/>
                </a:solidFill>
              </a:rPr>
              <a:t>):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</a:t>
            </a:r>
            <a:r>
              <a:rPr lang="en-US" sz="2000" b="1" dirty="0" smtClean="0">
                <a:solidFill>
                  <a:srgbClr val="6C6C6C"/>
                </a:solidFill>
              </a:rPr>
              <a:t>class</a:t>
            </a:r>
            <a:r>
              <a:rPr lang="en-US" sz="2000" dirty="0" smtClean="0">
                <a:solidFill>
                  <a:srgbClr val="6C6C6C"/>
                </a:solidFill>
              </a:rPr>
              <a:t> Meta: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    model = Photo</a:t>
            </a:r>
          </a:p>
          <a:p>
            <a:endParaRPr lang="en-US" sz="2000" dirty="0" smtClean="0">
              <a:solidFill>
                <a:srgbClr val="6C6C6C"/>
              </a:solidFill>
            </a:endParaRPr>
          </a:p>
          <a:p>
            <a:r>
              <a:rPr lang="en-US" sz="2000" dirty="0" smtClean="0">
                <a:solidFill>
                  <a:srgbClr val="6C6C6C"/>
                </a:solidFill>
              </a:rPr>
              <a:t>    user = </a:t>
            </a:r>
            <a:r>
              <a:rPr lang="en-US" sz="2000" dirty="0" err="1" smtClean="0">
                <a:solidFill>
                  <a:srgbClr val="6C6C6C"/>
                </a:solidFill>
              </a:rPr>
              <a:t>UserSerializer</a:t>
            </a:r>
            <a:r>
              <a:rPr lang="en-US" sz="2000" dirty="0" smtClean="0">
                <a:solidFill>
                  <a:srgbClr val="6C6C6C"/>
                </a:solidFill>
              </a:rPr>
              <a:t>(required=False)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image = </a:t>
            </a:r>
            <a:r>
              <a:rPr lang="en-US" sz="2000" dirty="0" err="1" smtClean="0">
                <a:solidFill>
                  <a:srgbClr val="6C6C6C"/>
                </a:solidFill>
              </a:rPr>
              <a:t>serializers.ImageField</a:t>
            </a:r>
            <a:r>
              <a:rPr lang="en-US" sz="2000" dirty="0" smtClean="0">
                <a:solidFill>
                  <a:srgbClr val="6C6C6C"/>
                </a:solidFill>
              </a:rPr>
              <a:t>()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data = </a:t>
            </a:r>
            <a:r>
              <a:rPr lang="en-US" sz="2000" dirty="0" err="1" smtClean="0">
                <a:solidFill>
                  <a:srgbClr val="6C6C6C"/>
                </a:solidFill>
              </a:rPr>
              <a:t>serializers.DateTimeField</a:t>
            </a:r>
            <a:r>
              <a:rPr lang="en-US" sz="2000" dirty="0" smtClean="0">
                <a:solidFill>
                  <a:srgbClr val="6C6C6C"/>
                </a:solidFill>
              </a:rPr>
              <a:t>(format='%d %B %Y')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</a:t>
            </a:r>
            <a:r>
              <a:rPr lang="en-US" sz="2000" dirty="0" err="1" smtClean="0">
                <a:solidFill>
                  <a:srgbClr val="6C6C6C"/>
                </a:solidFill>
              </a:rPr>
              <a:t>comment_count</a:t>
            </a:r>
            <a:r>
              <a:rPr lang="en-US" sz="2000" dirty="0" smtClean="0">
                <a:solidFill>
                  <a:srgbClr val="6C6C6C"/>
                </a:solidFill>
              </a:rPr>
              <a:t> = </a:t>
            </a:r>
            <a:r>
              <a:rPr lang="en-US" sz="2000" dirty="0" err="1" smtClean="0">
                <a:solidFill>
                  <a:srgbClr val="6C6C6C"/>
                </a:solidFill>
              </a:rPr>
              <a:t>serializers.IntegerField</a:t>
            </a:r>
            <a:r>
              <a:rPr lang="en-US" sz="2000" dirty="0" smtClean="0">
                <a:solidFill>
                  <a:srgbClr val="6C6C6C"/>
                </a:solidFill>
              </a:rPr>
              <a:t>(default=0)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likes = </a:t>
            </a:r>
            <a:r>
              <a:rPr lang="en-US" sz="2000" dirty="0" err="1" smtClean="0">
                <a:solidFill>
                  <a:srgbClr val="6C6C6C"/>
                </a:solidFill>
              </a:rPr>
              <a:t>serializers.IntegerField</a:t>
            </a:r>
            <a:r>
              <a:rPr lang="en-US" sz="2000" dirty="0" smtClean="0">
                <a:solidFill>
                  <a:srgbClr val="6C6C6C"/>
                </a:solidFill>
              </a:rPr>
              <a:t>(default=0)</a:t>
            </a:r>
          </a:p>
          <a:p>
            <a:r>
              <a:rPr lang="en-US" sz="2000" dirty="0" smtClean="0">
                <a:solidFill>
                  <a:srgbClr val="6C6C6C"/>
                </a:solidFill>
              </a:rPr>
              <a:t>    dislikes = </a:t>
            </a:r>
            <a:r>
              <a:rPr lang="en-US" sz="2000" dirty="0" err="1" smtClean="0">
                <a:solidFill>
                  <a:srgbClr val="6C6C6C"/>
                </a:solidFill>
              </a:rPr>
              <a:t>serializers.IntegerField</a:t>
            </a:r>
            <a:r>
              <a:rPr lang="en-US" sz="2000" dirty="0" smtClean="0">
                <a:solidFill>
                  <a:srgbClr val="6C6C6C"/>
                </a:solidFill>
              </a:rPr>
              <a:t>(default=0)</a:t>
            </a:r>
            <a:endParaRPr lang="en-US" sz="2000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901522"/>
            <a:ext cx="10317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rgbClr val="404040"/>
                </a:solidFill>
              </a:rPr>
              <a:t>AngularJS</a:t>
            </a:r>
            <a:r>
              <a:rPr lang="ru-RU" sz="2000" dirty="0">
                <a:solidFill>
                  <a:srgbClr val="404040"/>
                </a:solidFill>
              </a:rPr>
              <a:t> — </a:t>
            </a:r>
            <a:r>
              <a:rPr lang="ru-RU" sz="2000" dirty="0" err="1">
                <a:solidFill>
                  <a:srgbClr val="404040"/>
                </a:solidFill>
              </a:rPr>
              <a:t>JavaScript-фреймворк</a:t>
            </a:r>
            <a:r>
              <a:rPr lang="ru-RU" sz="2000" dirty="0">
                <a:solidFill>
                  <a:srgbClr val="404040"/>
                </a:solidFill>
              </a:rPr>
              <a:t> с открытым исходным </a:t>
            </a:r>
            <a:r>
              <a:rPr lang="ru-RU" sz="2000" dirty="0" smtClean="0">
                <a:solidFill>
                  <a:srgbClr val="404040"/>
                </a:solidFill>
              </a:rPr>
              <a:t>кодом. </a:t>
            </a:r>
            <a:r>
              <a:rPr lang="ru-RU" sz="2000" dirty="0">
                <a:solidFill>
                  <a:srgbClr val="404040"/>
                </a:solidFill>
              </a:rPr>
              <a:t>Его цель — расширение </a:t>
            </a:r>
            <a:r>
              <a:rPr lang="ru-RU" sz="2000" dirty="0" err="1">
                <a:solidFill>
                  <a:srgbClr val="404040"/>
                </a:solidFill>
              </a:rPr>
              <a:t>браузерных</a:t>
            </a:r>
            <a:r>
              <a:rPr lang="ru-RU" sz="2000" dirty="0">
                <a:solidFill>
                  <a:srgbClr val="404040"/>
                </a:solidFill>
              </a:rPr>
              <a:t> приложений на основе MVC шаблона, а также упрощение тестирования и разработки.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07" y="3860885"/>
            <a:ext cx="6216346" cy="17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280" y="1901522"/>
            <a:ext cx="104444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Отличительные особенности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  <a:endParaRPr lang="ru-RU" sz="2800" b="1" dirty="0" smtClean="0">
              <a:solidFill>
                <a:srgbClr val="404040"/>
              </a:solidFill>
            </a:endParaRPr>
          </a:p>
          <a:p>
            <a:endParaRPr lang="en-US" sz="2800" b="1" dirty="0" smtClean="0">
              <a:solidFill>
                <a:srgbClr val="40404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Двустороннее связывание </a:t>
            </a:r>
            <a:r>
              <a:rPr lang="ru-RU" sz="2400" dirty="0" smtClean="0">
                <a:solidFill>
                  <a:srgbClr val="6C6C6C"/>
                </a:solidFill>
              </a:rPr>
              <a:t>данных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П</a:t>
            </a:r>
            <a:r>
              <a:rPr lang="ru-RU" sz="2400" dirty="0" smtClean="0">
                <a:solidFill>
                  <a:srgbClr val="6C6C6C"/>
                </a:solidFill>
              </a:rPr>
              <a:t>озволяет </a:t>
            </a:r>
            <a:r>
              <a:rPr lang="ru-RU" sz="2400" dirty="0">
                <a:solidFill>
                  <a:srgbClr val="6C6C6C"/>
                </a:solidFill>
              </a:rPr>
              <a:t>использовать данные прямо в </a:t>
            </a:r>
            <a:r>
              <a:rPr lang="ru-RU" sz="2400" dirty="0" smtClean="0">
                <a:solidFill>
                  <a:srgbClr val="6C6C6C"/>
                </a:solidFill>
              </a:rPr>
              <a:t>разметке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П</a:t>
            </a:r>
            <a:r>
              <a:rPr lang="ru-RU" sz="2400" dirty="0" smtClean="0">
                <a:solidFill>
                  <a:srgbClr val="6C6C6C"/>
                </a:solidFill>
              </a:rPr>
              <a:t>озволяет </a:t>
            </a:r>
            <a:r>
              <a:rPr lang="ru-RU" sz="2400" dirty="0">
                <a:solidFill>
                  <a:srgbClr val="6C6C6C"/>
                </a:solidFill>
              </a:rPr>
              <a:t>писать меньше кода</a:t>
            </a:r>
            <a:r>
              <a:rPr lang="ru-RU" sz="2400" dirty="0" smtClean="0">
                <a:solidFill>
                  <a:srgbClr val="6C6C6C"/>
                </a:solidFill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Замечательная </a:t>
            </a:r>
            <a:r>
              <a:rPr lang="ru-RU" sz="2400" dirty="0" smtClean="0">
                <a:solidFill>
                  <a:srgbClr val="6C6C6C"/>
                </a:solidFill>
              </a:rPr>
              <a:t>документация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6C6C6C"/>
                </a:solidFill>
              </a:rPr>
              <a:t>Постоянная поддержка инструмента</a:t>
            </a:r>
          </a:p>
        </p:txBody>
      </p:sp>
    </p:spTree>
    <p:extLst>
      <p:ext uri="{BB962C8B-B14F-4D97-AF65-F5344CB8AC3E}">
        <p14:creationId xmlns:p14="http://schemas.microsoft.com/office/powerpoint/2010/main" val="22167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81" y="2076850"/>
            <a:ext cx="3928410" cy="39476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1901522"/>
            <a:ext cx="474472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Module</a:t>
            </a:r>
            <a:r>
              <a:rPr lang="en-US" sz="2000" dirty="0" smtClean="0">
                <a:solidFill>
                  <a:srgbClr val="404040"/>
                </a:solidFill>
              </a:rPr>
              <a:t> –</a:t>
            </a:r>
            <a:r>
              <a:rPr lang="ru-RU" sz="2000" dirty="0" smtClean="0">
                <a:solidFill>
                  <a:srgbClr val="404040"/>
                </a:solidFill>
              </a:rPr>
              <a:t> глобальное хранилище для вашего приложения(контроллеры, </a:t>
            </a:r>
            <a:r>
              <a:rPr lang="ru-RU" sz="2000" dirty="0" err="1" smtClean="0">
                <a:solidFill>
                  <a:srgbClr val="404040"/>
                </a:solidFill>
              </a:rPr>
              <a:t>роуты</a:t>
            </a:r>
            <a:r>
              <a:rPr lang="ru-RU" sz="2000" dirty="0" smtClean="0">
                <a:solidFill>
                  <a:srgbClr val="404040"/>
                </a:solidFill>
              </a:rPr>
              <a:t>, </a:t>
            </a:r>
            <a:r>
              <a:rPr lang="ru-RU" sz="2000" dirty="0" err="1" smtClean="0">
                <a:solidFill>
                  <a:srgbClr val="404040"/>
                </a:solidFill>
              </a:rPr>
              <a:t>вьюхи</a:t>
            </a:r>
            <a:r>
              <a:rPr lang="ru-RU" sz="2000" dirty="0" smtClean="0">
                <a:solidFill>
                  <a:srgbClr val="40404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 smtClean="0">
                <a:solidFill>
                  <a:srgbClr val="404040"/>
                </a:solidFill>
              </a:rPr>
              <a:t>Config</a:t>
            </a:r>
            <a:r>
              <a:rPr lang="en-US" sz="2000" dirty="0" smtClean="0">
                <a:solidFill>
                  <a:srgbClr val="404040"/>
                </a:solidFill>
              </a:rPr>
              <a:t> – </a:t>
            </a:r>
            <a:r>
              <a:rPr lang="ru-RU" sz="2000" dirty="0" smtClean="0">
                <a:solidFill>
                  <a:srgbClr val="404040"/>
                </a:solidFill>
              </a:rPr>
              <a:t>настройки модуля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Routes</a:t>
            </a:r>
            <a:r>
              <a:rPr lang="en-US" sz="2000" dirty="0" smtClean="0">
                <a:solidFill>
                  <a:srgbClr val="404040"/>
                </a:solidFill>
              </a:rPr>
              <a:t> – “</a:t>
            </a:r>
            <a:r>
              <a:rPr lang="ru-RU" sz="2000" dirty="0" smtClean="0">
                <a:solidFill>
                  <a:srgbClr val="404040"/>
                </a:solidFill>
              </a:rPr>
              <a:t>менеджер</a:t>
            </a:r>
            <a:r>
              <a:rPr lang="en-US" sz="2000" dirty="0" smtClean="0">
                <a:solidFill>
                  <a:srgbClr val="404040"/>
                </a:solidFill>
              </a:rPr>
              <a:t>” </a:t>
            </a:r>
            <a:r>
              <a:rPr lang="ru-RU" sz="2000" dirty="0" smtClean="0">
                <a:solidFill>
                  <a:srgbClr val="404040"/>
                </a:solidFill>
              </a:rPr>
              <a:t>контроллеров для </a:t>
            </a:r>
            <a:r>
              <a:rPr lang="en-US" sz="2000" dirty="0" err="1" smtClean="0">
                <a:solidFill>
                  <a:srgbClr val="404040"/>
                </a:solidFill>
              </a:rPr>
              <a:t>url</a:t>
            </a:r>
            <a:endParaRPr lang="en-US" sz="2000" dirty="0" smtClean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Controller</a:t>
            </a:r>
            <a:r>
              <a:rPr lang="en-US" sz="2000" dirty="0" smtClean="0">
                <a:solidFill>
                  <a:srgbClr val="404040"/>
                </a:solidFill>
              </a:rPr>
              <a:t> – </a:t>
            </a:r>
            <a:r>
              <a:rPr lang="ru-RU" sz="2000" dirty="0" smtClean="0">
                <a:solidFill>
                  <a:srgbClr val="404040"/>
                </a:solidFill>
              </a:rPr>
              <a:t>логика отдельных частей модуля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View</a:t>
            </a:r>
            <a:r>
              <a:rPr lang="en-US" sz="2000" dirty="0" smtClean="0">
                <a:solidFill>
                  <a:srgbClr val="404040"/>
                </a:solidFill>
              </a:rPr>
              <a:t> – </a:t>
            </a:r>
            <a:r>
              <a:rPr lang="ru-RU" sz="2000" dirty="0" smtClean="0">
                <a:solidFill>
                  <a:srgbClr val="404040"/>
                </a:solidFill>
              </a:rPr>
              <a:t>представление </a:t>
            </a:r>
            <a:r>
              <a:rPr lang="en-US" sz="2000" dirty="0" smtClean="0">
                <a:solidFill>
                  <a:srgbClr val="404040"/>
                </a:solidFill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$scope </a:t>
            </a:r>
            <a:r>
              <a:rPr lang="en-US" sz="2000" dirty="0" smtClean="0">
                <a:solidFill>
                  <a:srgbClr val="404040"/>
                </a:solidFill>
              </a:rPr>
              <a:t>– </a:t>
            </a:r>
            <a:r>
              <a:rPr lang="ru-RU" sz="2000" dirty="0" smtClean="0">
                <a:solidFill>
                  <a:srgbClr val="404040"/>
                </a:solidFill>
              </a:rPr>
              <a:t>глобальный объект со всеми данными контроллера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Directives</a:t>
            </a:r>
            <a:r>
              <a:rPr lang="en-US" sz="2000" dirty="0" smtClean="0">
                <a:solidFill>
                  <a:srgbClr val="404040"/>
                </a:solidFill>
              </a:rPr>
              <a:t> – </a:t>
            </a:r>
            <a:r>
              <a:rPr lang="ru-RU" sz="2000" dirty="0" err="1" smtClean="0">
                <a:solidFill>
                  <a:srgbClr val="404040"/>
                </a:solidFill>
              </a:rPr>
              <a:t>кастомное</a:t>
            </a:r>
            <a:r>
              <a:rPr lang="ru-RU" sz="2000" dirty="0" smtClean="0">
                <a:solidFill>
                  <a:srgbClr val="404040"/>
                </a:solidFill>
              </a:rPr>
              <a:t> поведение </a:t>
            </a:r>
            <a:r>
              <a:rPr lang="en-US" sz="2000" dirty="0" smtClean="0">
                <a:solidFill>
                  <a:srgbClr val="404040"/>
                </a:solidFill>
              </a:rPr>
              <a:t>html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04040"/>
                </a:solidFill>
              </a:rPr>
              <a:t>Factory</a:t>
            </a:r>
            <a:r>
              <a:rPr lang="en-US" sz="2000" dirty="0" smtClean="0">
                <a:solidFill>
                  <a:srgbClr val="404040"/>
                </a:solidFill>
              </a:rPr>
              <a:t> – </a:t>
            </a:r>
            <a:r>
              <a:rPr lang="ru-RU" sz="2000" dirty="0" smtClean="0">
                <a:solidFill>
                  <a:srgbClr val="404040"/>
                </a:solidFill>
              </a:rPr>
              <a:t>фабрика (сервис)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6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8339" y="948690"/>
            <a:ext cx="95818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404040"/>
                </a:solidFill>
              </a:rPr>
              <a:t>Введение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3600" dirty="0" smtClean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404040"/>
                </a:solidFill>
              </a:rPr>
              <a:t>Паттерн проектирования </a:t>
            </a:r>
            <a:r>
              <a:rPr lang="en-US" sz="3600" dirty="0" smtClean="0">
                <a:solidFill>
                  <a:srgbClr val="404040"/>
                </a:solidFill>
              </a:rPr>
              <a:t>MVC</a:t>
            </a:r>
            <a:endParaRPr lang="ru-RU" sz="3600" dirty="0" smtClean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3600" dirty="0" smtClean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404040"/>
                </a:solidFill>
              </a:rPr>
              <a:t>Используемые </a:t>
            </a:r>
            <a:r>
              <a:rPr lang="en-US" sz="3600" dirty="0" smtClean="0">
                <a:solidFill>
                  <a:srgbClr val="404040"/>
                </a:solidFill>
              </a:rPr>
              <a:t>Framework’</a:t>
            </a:r>
            <a:r>
              <a:rPr lang="ru-RU" sz="3600" dirty="0" smtClean="0">
                <a:solidFill>
                  <a:srgbClr val="404040"/>
                </a:solidFill>
              </a:rPr>
              <a:t>и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3600" dirty="0" smtClean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404040"/>
                </a:solidFill>
              </a:rPr>
              <a:t>Функциональность проекта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sz="3600" dirty="0" smtClean="0">
              <a:solidFill>
                <a:srgbClr val="40404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404040"/>
                </a:solidFill>
              </a:rPr>
              <a:t>Еще немного о проекте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AngularJS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280" y="1901522"/>
            <a:ext cx="10566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Пример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</a:p>
          <a:p>
            <a:endParaRPr lang="en-US" sz="2000" b="1" dirty="0">
              <a:solidFill>
                <a:srgbClr val="6C6C6C"/>
              </a:solidFill>
            </a:endParaRPr>
          </a:p>
          <a:p>
            <a:r>
              <a:rPr lang="en-US" sz="2000" b="1" dirty="0" err="1">
                <a:solidFill>
                  <a:srgbClr val="6C6C6C"/>
                </a:solidFill>
              </a:rPr>
              <a:t>app.factory</a:t>
            </a:r>
            <a:r>
              <a:rPr lang="en-US" sz="2000" dirty="0">
                <a:solidFill>
                  <a:srgbClr val="6C6C6C"/>
                </a:solidFill>
              </a:rPr>
              <a:t>('</a:t>
            </a:r>
            <a:r>
              <a:rPr lang="en-US" sz="2000" dirty="0" err="1">
                <a:solidFill>
                  <a:srgbClr val="6C6C6C"/>
                </a:solidFill>
              </a:rPr>
              <a:t>AllPhotos</a:t>
            </a:r>
            <a:r>
              <a:rPr lang="en-US" sz="2000" dirty="0">
                <a:solidFill>
                  <a:srgbClr val="6C6C6C"/>
                </a:solidFill>
              </a:rPr>
              <a:t>',[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'$resource', function($resource){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    </a:t>
            </a:r>
            <a:r>
              <a:rPr lang="en-US" sz="2000" b="1" dirty="0">
                <a:solidFill>
                  <a:srgbClr val="6C6C6C"/>
                </a:solidFill>
              </a:rPr>
              <a:t>return</a:t>
            </a:r>
            <a:r>
              <a:rPr lang="en-US" sz="2000" dirty="0">
                <a:solidFill>
                  <a:srgbClr val="6C6C6C"/>
                </a:solidFill>
              </a:rPr>
              <a:t> $resource('/</a:t>
            </a:r>
            <a:r>
              <a:rPr lang="en-US" sz="2000" dirty="0" err="1">
                <a:solidFill>
                  <a:srgbClr val="6C6C6C"/>
                </a:solidFill>
              </a:rPr>
              <a:t>api</a:t>
            </a:r>
            <a:r>
              <a:rPr lang="en-US" sz="2000" dirty="0">
                <a:solidFill>
                  <a:srgbClr val="6C6C6C"/>
                </a:solidFill>
              </a:rPr>
              <a:t>/photos/</a:t>
            </a:r>
            <a:r>
              <a:rPr lang="en-US" sz="2000" dirty="0" err="1">
                <a:solidFill>
                  <a:srgbClr val="6C6C6C"/>
                </a:solidFill>
              </a:rPr>
              <a:t>getallphotos</a:t>
            </a:r>
            <a:r>
              <a:rPr lang="en-US" sz="2000" dirty="0">
                <a:solidFill>
                  <a:srgbClr val="6C6C6C"/>
                </a:solidFill>
              </a:rPr>
              <a:t>',{},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        {get:{method:'GET',</a:t>
            </a:r>
            <a:r>
              <a:rPr lang="en-US" sz="2000" dirty="0" err="1">
                <a:solidFill>
                  <a:srgbClr val="6C6C6C"/>
                </a:solidFill>
              </a:rPr>
              <a:t>isArray:false</a:t>
            </a:r>
            <a:r>
              <a:rPr lang="en-US" sz="2000" dirty="0">
                <a:solidFill>
                  <a:srgbClr val="6C6C6C"/>
                </a:solidFill>
              </a:rPr>
              <a:t>}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    })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}</a:t>
            </a:r>
          </a:p>
          <a:p>
            <a:r>
              <a:rPr lang="en-US" sz="2000" dirty="0">
                <a:solidFill>
                  <a:srgbClr val="6C6C6C"/>
                </a:solidFill>
              </a:rPr>
              <a:t>]);</a:t>
            </a:r>
          </a:p>
          <a:p>
            <a:endParaRPr lang="en-US" sz="2000" dirty="0">
              <a:solidFill>
                <a:srgbClr val="6C6C6C"/>
              </a:solidFill>
            </a:endParaRPr>
          </a:p>
          <a:p>
            <a:r>
              <a:rPr lang="en-US" sz="2000" b="1" dirty="0">
                <a:solidFill>
                  <a:srgbClr val="6C6C6C"/>
                </a:solidFill>
              </a:rPr>
              <a:t>$</a:t>
            </a:r>
            <a:r>
              <a:rPr lang="en-US" sz="2000" b="1" dirty="0" err="1">
                <a:solidFill>
                  <a:srgbClr val="6C6C6C"/>
                </a:solidFill>
              </a:rPr>
              <a:t>scope</a:t>
            </a:r>
            <a:r>
              <a:rPr lang="en-US" sz="2000" dirty="0" err="1">
                <a:solidFill>
                  <a:srgbClr val="6C6C6C"/>
                </a:solidFill>
              </a:rPr>
              <a:t>.refresh</a:t>
            </a:r>
            <a:r>
              <a:rPr lang="en-US" sz="2000" dirty="0">
                <a:solidFill>
                  <a:srgbClr val="6C6C6C"/>
                </a:solidFill>
              </a:rPr>
              <a:t> = </a:t>
            </a:r>
            <a:r>
              <a:rPr lang="en-US" sz="2000" b="1" dirty="0">
                <a:solidFill>
                  <a:srgbClr val="6C6C6C"/>
                </a:solidFill>
              </a:rPr>
              <a:t>function() </a:t>
            </a:r>
            <a:r>
              <a:rPr lang="en-US" sz="2000" dirty="0">
                <a:solidFill>
                  <a:srgbClr val="6C6C6C"/>
                </a:solidFill>
              </a:rPr>
              <a:t>{</a:t>
            </a:r>
          </a:p>
          <a:p>
            <a:r>
              <a:rPr lang="en-US" sz="2000" dirty="0">
                <a:solidFill>
                  <a:srgbClr val="6C6C6C"/>
                </a:solidFill>
              </a:rPr>
              <a:t>    </a:t>
            </a:r>
            <a:r>
              <a:rPr lang="en-US" sz="2000" b="1" dirty="0">
                <a:solidFill>
                  <a:srgbClr val="6C6C6C"/>
                </a:solidFill>
              </a:rPr>
              <a:t>$</a:t>
            </a:r>
            <a:r>
              <a:rPr lang="en-US" sz="2000" b="1" dirty="0" err="1">
                <a:solidFill>
                  <a:srgbClr val="6C6C6C"/>
                </a:solidFill>
              </a:rPr>
              <a:t>scope</a:t>
            </a:r>
            <a:r>
              <a:rPr lang="en-US" sz="2000" dirty="0" err="1">
                <a:solidFill>
                  <a:srgbClr val="6C6C6C"/>
                </a:solidFill>
              </a:rPr>
              <a:t>.all_photos</a:t>
            </a:r>
            <a:r>
              <a:rPr lang="en-US" sz="2000" dirty="0">
                <a:solidFill>
                  <a:srgbClr val="6C6C6C"/>
                </a:solidFill>
              </a:rPr>
              <a:t> = </a:t>
            </a:r>
            <a:r>
              <a:rPr lang="en-US" sz="2000" dirty="0" err="1">
                <a:solidFill>
                  <a:srgbClr val="6C6C6C"/>
                </a:solidFill>
              </a:rPr>
              <a:t>AllPhotos.get</a:t>
            </a:r>
            <a:r>
              <a:rPr lang="en-US" sz="2000" dirty="0">
                <a:solidFill>
                  <a:srgbClr val="6C6C6C"/>
                </a:solidFill>
              </a:rPr>
              <a:t>();</a:t>
            </a:r>
          </a:p>
          <a:p>
            <a:r>
              <a:rPr lang="en-US" sz="2000" dirty="0">
                <a:solidFill>
                  <a:srgbClr val="6C6C6C"/>
                </a:solidFill>
              </a:rPr>
              <a:t>};</a:t>
            </a:r>
          </a:p>
          <a:p>
            <a:endParaRPr lang="ru-RU" sz="28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5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Функциональность проекта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300" y="2159000"/>
            <a:ext cx="10058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Регистрация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Добавление и удаление фотографий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Возможность отметить фотографию как «понравилось» или «не понравилось»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Просмотр пользователей, которым «понравилась» или «не понравилась» фотография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Подписка на других пользователей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Просмотр пользователей на которых вы подписаны и тех, кто подписан на вас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Возможность оставлять комментарии под фотографиями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Поиск пользователей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Лента фотографий пользователей, на которых вы подписаны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Лента фотографий всех пользователей(на каждом обновлении показывает 25 случайных фотографий)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 smtClean="0">
                <a:solidFill>
                  <a:srgbClr val="6C6C6C"/>
                </a:solidFill>
              </a:rPr>
              <a:t>Возможность загрузки фотографии просто перетащив ее в окно браузера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0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651" y="2129051"/>
            <a:ext cx="9662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6C6C6C"/>
                </a:solidFill>
              </a:rPr>
              <a:t>urls.py</a:t>
            </a:r>
            <a:r>
              <a:rPr lang="en-US" sz="2400" dirty="0" smtClean="0">
                <a:solidFill>
                  <a:srgbClr val="6C6C6C"/>
                </a:solidFill>
              </a:rPr>
              <a:t> </a:t>
            </a:r>
            <a:r>
              <a:rPr lang="en-US" sz="2400" dirty="0">
                <a:solidFill>
                  <a:srgbClr val="6C6C6C"/>
                </a:solidFill>
              </a:rPr>
              <a:t>: </a:t>
            </a:r>
            <a:r>
              <a:rPr lang="ru-RU" sz="2400" dirty="0">
                <a:solidFill>
                  <a:srgbClr val="6C6C6C"/>
                </a:solidFill>
              </a:rPr>
              <a:t>Конфигурация </a:t>
            </a:r>
            <a:r>
              <a:rPr lang="en-US" sz="2400" dirty="0">
                <a:solidFill>
                  <a:srgbClr val="6C6C6C"/>
                </a:solidFill>
              </a:rPr>
              <a:t>URL-</a:t>
            </a:r>
            <a:r>
              <a:rPr lang="ru-RU" sz="2400" dirty="0" err="1" smtClean="0">
                <a:solidFill>
                  <a:srgbClr val="6C6C6C"/>
                </a:solidFill>
              </a:rPr>
              <a:t>ов</a:t>
            </a:r>
            <a:endParaRPr lang="en-US" sz="2400" dirty="0">
              <a:solidFill>
                <a:srgbClr val="6C6C6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6C6C6C"/>
                </a:solidFill>
              </a:rPr>
              <a:t>settings.py</a:t>
            </a:r>
            <a:r>
              <a:rPr lang="en-US" sz="2400" dirty="0" smtClean="0">
                <a:solidFill>
                  <a:srgbClr val="6C6C6C"/>
                </a:solidFill>
              </a:rPr>
              <a:t> : </a:t>
            </a:r>
            <a:r>
              <a:rPr lang="ru-RU" sz="2400" dirty="0">
                <a:solidFill>
                  <a:srgbClr val="6C6C6C"/>
                </a:solidFill>
              </a:rPr>
              <a:t>Настройки/конфигурация </a:t>
            </a:r>
            <a:r>
              <a:rPr lang="ru-RU" sz="2400" dirty="0" smtClean="0">
                <a:solidFill>
                  <a:srgbClr val="6C6C6C"/>
                </a:solidFill>
              </a:rPr>
              <a:t>проекта </a:t>
            </a:r>
            <a:endParaRPr lang="ru-RU" sz="2400" dirty="0">
              <a:solidFill>
                <a:srgbClr val="6C6C6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6C6C6C"/>
                </a:solidFill>
              </a:rPr>
              <a:t>models.py</a:t>
            </a:r>
            <a:r>
              <a:rPr lang="en-US" sz="2400" dirty="0" smtClean="0">
                <a:solidFill>
                  <a:srgbClr val="6C6C6C"/>
                </a:solidFill>
              </a:rPr>
              <a:t> </a:t>
            </a:r>
            <a:r>
              <a:rPr lang="en-US" sz="2400" dirty="0">
                <a:solidFill>
                  <a:srgbClr val="6C6C6C"/>
                </a:solidFill>
              </a:rPr>
              <a:t>: </a:t>
            </a:r>
            <a:r>
              <a:rPr lang="ru-RU" sz="2400" dirty="0">
                <a:solidFill>
                  <a:srgbClr val="6C6C6C"/>
                </a:solidFill>
              </a:rPr>
              <a:t>Модели </a:t>
            </a:r>
            <a:endParaRPr lang="ru-RU" sz="2400" dirty="0" smtClean="0">
              <a:solidFill>
                <a:srgbClr val="6C6C6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6C6C6C"/>
                </a:solidFill>
              </a:rPr>
              <a:t>serializers.py </a:t>
            </a:r>
            <a:r>
              <a:rPr lang="en-US" sz="2400" dirty="0">
                <a:solidFill>
                  <a:srgbClr val="6C6C6C"/>
                </a:solidFill>
              </a:rPr>
              <a:t>: </a:t>
            </a:r>
            <a:r>
              <a:rPr lang="ru-RU" sz="2400" dirty="0" err="1">
                <a:solidFill>
                  <a:srgbClr val="6C6C6C"/>
                </a:solidFill>
              </a:rPr>
              <a:t>Сериализаторы</a:t>
            </a:r>
            <a:r>
              <a:rPr lang="ru-RU" sz="2400" dirty="0">
                <a:solidFill>
                  <a:srgbClr val="6C6C6C"/>
                </a:solidFill>
              </a:rPr>
              <a:t> </a:t>
            </a:r>
            <a:r>
              <a:rPr lang="ru-RU" sz="2400" dirty="0" smtClean="0">
                <a:solidFill>
                  <a:srgbClr val="6C6C6C"/>
                </a:solidFill>
              </a:rPr>
              <a:t>моделей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6C6C6C"/>
                </a:solidFill>
              </a:rPr>
              <a:t>api.py</a:t>
            </a:r>
            <a:r>
              <a:rPr lang="en-US" sz="2400" dirty="0" smtClean="0">
                <a:solidFill>
                  <a:srgbClr val="6C6C6C"/>
                </a:solidFill>
              </a:rPr>
              <a:t> : </a:t>
            </a:r>
            <a:r>
              <a:rPr lang="ru-RU" sz="2400" dirty="0" smtClean="0">
                <a:solidFill>
                  <a:srgbClr val="6C6C6C"/>
                </a:solidFill>
              </a:rPr>
              <a:t>Представления </a:t>
            </a:r>
            <a:endParaRPr lang="ru-RU" sz="2400" dirty="0">
              <a:solidFill>
                <a:srgbClr val="6C6C6C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6C6C6C"/>
                </a:solidFill>
              </a:rPr>
              <a:t>каталог </a:t>
            </a:r>
            <a:r>
              <a:rPr lang="en-US" sz="2400" b="1" dirty="0" smtClean="0">
                <a:solidFill>
                  <a:srgbClr val="6C6C6C"/>
                </a:solidFill>
              </a:rPr>
              <a:t>templates</a:t>
            </a:r>
            <a:r>
              <a:rPr lang="en-US" sz="2400" dirty="0" smtClean="0">
                <a:solidFill>
                  <a:srgbClr val="6C6C6C"/>
                </a:solidFill>
              </a:rPr>
              <a:t> </a:t>
            </a:r>
            <a:r>
              <a:rPr lang="ru-RU" sz="2400" dirty="0" smtClean="0">
                <a:solidFill>
                  <a:srgbClr val="6C6C6C"/>
                </a:solidFill>
              </a:rPr>
              <a:t>:</a:t>
            </a:r>
            <a:r>
              <a:rPr lang="en-US" sz="2400" dirty="0" smtClean="0">
                <a:solidFill>
                  <a:srgbClr val="6C6C6C"/>
                </a:solidFill>
              </a:rPr>
              <a:t> </a:t>
            </a:r>
            <a:r>
              <a:rPr lang="ru-RU" sz="2400" dirty="0">
                <a:solidFill>
                  <a:srgbClr val="6C6C6C"/>
                </a:solidFill>
              </a:rPr>
              <a:t>С</a:t>
            </a:r>
            <a:r>
              <a:rPr lang="ru-RU" sz="2400" dirty="0" smtClean="0">
                <a:solidFill>
                  <a:srgbClr val="6C6C6C"/>
                </a:solidFill>
              </a:rPr>
              <a:t>одержаться </a:t>
            </a:r>
            <a:r>
              <a:rPr lang="en-US" sz="2400" dirty="0">
                <a:solidFill>
                  <a:srgbClr val="6C6C6C"/>
                </a:solidFill>
              </a:rPr>
              <a:t>html </a:t>
            </a:r>
            <a:r>
              <a:rPr lang="ru-RU" sz="2400" dirty="0">
                <a:solidFill>
                  <a:srgbClr val="6C6C6C"/>
                </a:solidFill>
              </a:rPr>
              <a:t>шаблоны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6C6C6C"/>
                </a:solidFill>
              </a:rPr>
              <a:t>каталог </a:t>
            </a:r>
            <a:r>
              <a:rPr lang="en-US" sz="2400" b="1" dirty="0" smtClean="0">
                <a:solidFill>
                  <a:srgbClr val="6C6C6C"/>
                </a:solidFill>
              </a:rPr>
              <a:t>static</a:t>
            </a:r>
            <a:r>
              <a:rPr lang="en-US" sz="2400" dirty="0" smtClean="0">
                <a:solidFill>
                  <a:srgbClr val="6C6C6C"/>
                </a:solidFill>
              </a:rPr>
              <a:t> </a:t>
            </a:r>
            <a:r>
              <a:rPr lang="ru-RU" sz="2400" dirty="0" smtClean="0">
                <a:solidFill>
                  <a:srgbClr val="6C6C6C"/>
                </a:solidFill>
              </a:rPr>
              <a:t>:</a:t>
            </a:r>
            <a:r>
              <a:rPr lang="en-US" sz="2400" dirty="0" smtClean="0">
                <a:solidFill>
                  <a:srgbClr val="6C6C6C"/>
                </a:solidFill>
              </a:rPr>
              <a:t> </a:t>
            </a:r>
            <a:r>
              <a:rPr lang="ru-RU" sz="2400" dirty="0" smtClean="0">
                <a:solidFill>
                  <a:srgbClr val="6C6C6C"/>
                </a:solidFill>
              </a:rPr>
              <a:t>Содержаться </a:t>
            </a:r>
            <a:r>
              <a:rPr lang="en-US" sz="2400" dirty="0" err="1">
                <a:solidFill>
                  <a:srgbClr val="6C6C6C"/>
                </a:solidFill>
              </a:rPr>
              <a:t>js</a:t>
            </a:r>
            <a:r>
              <a:rPr lang="en-US" sz="2400" dirty="0">
                <a:solidFill>
                  <a:srgbClr val="6C6C6C"/>
                </a:solidFill>
              </a:rPr>
              <a:t>, </a:t>
            </a:r>
            <a:r>
              <a:rPr lang="en-US" sz="2400" dirty="0" err="1">
                <a:solidFill>
                  <a:srgbClr val="6C6C6C"/>
                </a:solidFill>
              </a:rPr>
              <a:t>css</a:t>
            </a:r>
            <a:r>
              <a:rPr lang="en-US" sz="2400" dirty="0">
                <a:solidFill>
                  <a:srgbClr val="6C6C6C"/>
                </a:solidFill>
              </a:rPr>
              <a:t> </a:t>
            </a:r>
            <a:r>
              <a:rPr lang="ru-RU" sz="2400" dirty="0" smtClean="0">
                <a:solidFill>
                  <a:srgbClr val="6C6C6C"/>
                </a:solidFill>
              </a:rPr>
              <a:t>файлы</a:t>
            </a:r>
            <a:endParaRPr lang="ru-RU" sz="2400" dirty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4" y="217857"/>
            <a:ext cx="9780952" cy="5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3" y="1395461"/>
            <a:ext cx="4525547" cy="41749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45" y="1395461"/>
            <a:ext cx="4817226" cy="4174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393700"/>
            <a:ext cx="8813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48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Авторизация и регистрация</a:t>
            </a:r>
            <a:endParaRPr lang="ru-RU" sz="4800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18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2" y="265462"/>
            <a:ext cx="9990476" cy="5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11" y="122441"/>
            <a:ext cx="7438095" cy="6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8" y="1627473"/>
            <a:ext cx="3477664" cy="354415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6" y="1271295"/>
            <a:ext cx="3753134" cy="4256514"/>
          </a:xfrm>
          <a:prstGeom prst="rect">
            <a:avLst/>
          </a:prstGeom>
        </p:spPr>
      </p:pic>
      <p:sp>
        <p:nvSpPr>
          <p:cNvPr id="5" name="Штриховая стрелка вправо 4"/>
          <p:cNvSpPr/>
          <p:nvPr/>
        </p:nvSpPr>
        <p:spPr>
          <a:xfrm>
            <a:off x="4749420" y="2976471"/>
            <a:ext cx="1296537" cy="84616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33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5" y="231302"/>
            <a:ext cx="9296190" cy="58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03" y="122441"/>
            <a:ext cx="6797097" cy="59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Паттерн проектирования </a:t>
            </a:r>
            <a:r>
              <a:rPr lang="en-US" dirty="0" smtClean="0"/>
              <a:t>MVC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0536" y="1901522"/>
            <a:ext cx="10431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404040"/>
                </a:solidFill>
              </a:rPr>
              <a:t>Паттерн проектирования </a:t>
            </a:r>
            <a:r>
              <a:rPr lang="ru-RU" sz="2400" dirty="0" smtClean="0">
                <a:solidFill>
                  <a:srgbClr val="404040"/>
                </a:solidFill>
              </a:rPr>
              <a:t>- повторимая</a:t>
            </a:r>
            <a:r>
              <a:rPr lang="ru-RU" sz="2400" dirty="0">
                <a:solidFill>
                  <a:srgbClr val="404040"/>
                </a:solidFill>
              </a:rPr>
              <a:t> </a:t>
            </a:r>
            <a:r>
              <a:rPr lang="ru-RU" sz="2400" dirty="0" smtClean="0">
                <a:solidFill>
                  <a:srgbClr val="404040"/>
                </a:solidFill>
              </a:rPr>
              <a:t>архитектурная конструкция, </a:t>
            </a:r>
            <a:r>
              <a:rPr lang="ru-RU" sz="2400" dirty="0">
                <a:solidFill>
                  <a:srgbClr val="404040"/>
                </a:solidFill>
              </a:rPr>
              <a:t>представляющая собой решение проблемы </a:t>
            </a:r>
            <a:r>
              <a:rPr lang="ru-RU" sz="2400" dirty="0" smtClean="0">
                <a:solidFill>
                  <a:srgbClr val="404040"/>
                </a:solidFill>
              </a:rPr>
              <a:t>проектирования</a:t>
            </a:r>
            <a:r>
              <a:rPr lang="ru-RU" sz="2400" dirty="0">
                <a:solidFill>
                  <a:srgbClr val="404040"/>
                </a:solidFill>
              </a:rPr>
              <a:t> в рамках некоторого часто возникающего </a:t>
            </a:r>
            <a:r>
              <a:rPr lang="ru-RU" sz="2400" dirty="0" smtClean="0">
                <a:solidFill>
                  <a:srgbClr val="404040"/>
                </a:solidFill>
              </a:rPr>
              <a:t>контекста.</a:t>
            </a:r>
          </a:p>
          <a:p>
            <a:endParaRPr lang="ru-RU" sz="2400" dirty="0">
              <a:solidFill>
                <a:srgbClr val="404040"/>
              </a:solidFill>
            </a:endParaRPr>
          </a:p>
          <a:p>
            <a:endParaRPr lang="ru-RU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4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28" y="214676"/>
            <a:ext cx="7457143" cy="58190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91" y="214676"/>
            <a:ext cx="1295897" cy="12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91" y="214676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3" y="322376"/>
            <a:ext cx="7285714" cy="18190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43" y="3530440"/>
            <a:ext cx="7285714" cy="2716208"/>
          </a:xfrm>
          <a:prstGeom prst="rect">
            <a:avLst/>
          </a:prstGeom>
        </p:spPr>
      </p:pic>
      <p:sp>
        <p:nvSpPr>
          <p:cNvPr id="5" name="Штриховая стрелка вправо 4"/>
          <p:cNvSpPr/>
          <p:nvPr/>
        </p:nvSpPr>
        <p:spPr>
          <a:xfrm rot="5400000">
            <a:off x="4775200" y="2463800"/>
            <a:ext cx="1104900" cy="7112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58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91" y="214676"/>
            <a:ext cx="1295897" cy="12730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95" y="214676"/>
            <a:ext cx="8056317" cy="58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91" y="214676"/>
            <a:ext cx="1295897" cy="1273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63" y="690698"/>
            <a:ext cx="10231260" cy="50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 !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91" y="214676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4651" y="2483893"/>
            <a:ext cx="994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Ссылка на </a:t>
            </a:r>
            <a:r>
              <a:rPr lang="en-US" sz="2800" b="1" dirty="0" smtClean="0">
                <a:solidFill>
                  <a:srgbClr val="404040"/>
                </a:solidFill>
              </a:rPr>
              <a:t>GitHub: </a:t>
            </a:r>
            <a:r>
              <a:rPr lang="en-US" sz="2800" dirty="0">
                <a:hlinkClick r:id="rId3"/>
              </a:rPr>
              <a:t>https</a:t>
            </a:r>
            <a:r>
              <a:rPr lang="en-US" sz="2800">
                <a:hlinkClick r:id="rId3"/>
              </a:rPr>
              <a:t>://</a:t>
            </a:r>
            <a:r>
              <a:rPr lang="en-US" sz="2800" smtClean="0">
                <a:hlinkClick r:id="rId3"/>
              </a:rPr>
              <a:t>github.com/alsedi28/InstagramMEPhI</a:t>
            </a:r>
            <a:endParaRPr lang="en-US" sz="2800" dirty="0" smtClean="0">
              <a:solidFill>
                <a:srgbClr val="6C6C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62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Паттерн </a:t>
            </a:r>
            <a:r>
              <a:rPr lang="ru-RU" dirty="0"/>
              <a:t>проектирования </a:t>
            </a:r>
            <a:r>
              <a:rPr lang="en-US" dirty="0"/>
              <a:t>MVC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515" y="2032000"/>
            <a:ext cx="661851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solidFill>
                  <a:srgbClr val="404040"/>
                </a:solidFill>
              </a:rPr>
              <a:t>Model-view-controller</a:t>
            </a:r>
            <a:r>
              <a:rPr lang="ru-RU" sz="2000" dirty="0">
                <a:solidFill>
                  <a:srgbClr val="404040"/>
                </a:solidFill>
              </a:rPr>
              <a:t> (MVC, «модель-представление-контроллер», «модель-вид-контроллер») – паттерн, при котором модель приложения, пользовательский интерфейс и взаимодействие с пользователем разделены на три отдельных компонента таким образом, чтобы изменение одного из компонентов оказывала минимальное воздействие на остальные. 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12" y="1901522"/>
            <a:ext cx="3649168" cy="39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Используемые </a:t>
            </a:r>
            <a:r>
              <a:rPr lang="en-US" dirty="0" smtClean="0"/>
              <a:t>Framework’</a:t>
            </a:r>
            <a:r>
              <a:rPr lang="ru-RU" dirty="0" smtClean="0"/>
              <a:t>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25" y="4368885"/>
            <a:ext cx="4863492" cy="13714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14" y="2197100"/>
            <a:ext cx="5715000" cy="5715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05" y="2192739"/>
            <a:ext cx="4477181" cy="197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3107418"/>
            <a:ext cx="5860143" cy="26663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943" y="1943865"/>
            <a:ext cx="1019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solidFill>
                  <a:srgbClr val="404040"/>
                </a:solidFill>
              </a:rPr>
              <a:t>Django</a:t>
            </a:r>
            <a:r>
              <a:rPr lang="ru-RU" sz="2400" dirty="0">
                <a:solidFill>
                  <a:srgbClr val="404040"/>
                </a:solidFill>
              </a:rPr>
              <a:t> (</a:t>
            </a:r>
            <a:r>
              <a:rPr lang="ru-RU" sz="2400" dirty="0" err="1">
                <a:solidFill>
                  <a:srgbClr val="404040"/>
                </a:solidFill>
              </a:rPr>
              <a:t>Джанго</a:t>
            </a:r>
            <a:r>
              <a:rPr lang="ru-RU" sz="2400" dirty="0">
                <a:solidFill>
                  <a:srgbClr val="404040"/>
                </a:solidFill>
              </a:rPr>
              <a:t>) — свободный </a:t>
            </a:r>
            <a:r>
              <a:rPr lang="en-US" sz="2400" dirty="0" smtClean="0">
                <a:solidFill>
                  <a:srgbClr val="404040"/>
                </a:solidFill>
              </a:rPr>
              <a:t>framework</a:t>
            </a:r>
            <a:r>
              <a:rPr lang="ru-RU" sz="2400" dirty="0" smtClean="0">
                <a:solidFill>
                  <a:srgbClr val="404040"/>
                </a:solidFill>
              </a:rPr>
              <a:t> </a:t>
            </a:r>
            <a:r>
              <a:rPr lang="ru-RU" sz="2400" dirty="0">
                <a:solidFill>
                  <a:srgbClr val="404040"/>
                </a:solidFill>
              </a:rPr>
              <a:t>для веб-приложений на языке </a:t>
            </a:r>
            <a:r>
              <a:rPr lang="en-US" sz="2400" dirty="0">
                <a:solidFill>
                  <a:srgbClr val="404040"/>
                </a:solidFill>
              </a:rPr>
              <a:t>Python</a:t>
            </a:r>
            <a:r>
              <a:rPr lang="ru-RU" sz="2400" dirty="0">
                <a:solidFill>
                  <a:srgbClr val="404040"/>
                </a:solidFill>
              </a:rPr>
              <a:t> , использующий шаблон проектирования </a:t>
            </a:r>
            <a:r>
              <a:rPr lang="en-US" sz="2400" dirty="0">
                <a:solidFill>
                  <a:srgbClr val="404040"/>
                </a:solidFill>
              </a:rPr>
              <a:t>MVC</a:t>
            </a:r>
            <a:r>
              <a:rPr lang="ru-RU" sz="2400" dirty="0">
                <a:solidFill>
                  <a:srgbClr val="404040"/>
                </a:solidFill>
              </a:rPr>
              <a:t>.</a:t>
            </a:r>
            <a:r>
              <a:rPr lang="ru-RU" sz="2400" b="1" dirty="0">
                <a:solidFill>
                  <a:srgbClr val="404040"/>
                </a:solidFill>
              </a:rPr>
              <a:t> </a:t>
            </a:r>
            <a:endParaRPr lang="ru-RU" sz="2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2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0476" y="1901522"/>
            <a:ext cx="1058520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404040"/>
                </a:solidFill>
              </a:rPr>
              <a:t>Отличительные</a:t>
            </a:r>
            <a:r>
              <a:rPr lang="ru-RU" sz="2800" b="1" dirty="0" smtClean="0">
                <a:solidFill>
                  <a:srgbClr val="6C6C6C"/>
                </a:solidFill>
              </a:rPr>
              <a:t> </a:t>
            </a:r>
            <a:r>
              <a:rPr lang="ru-RU" sz="2800" b="1" dirty="0" smtClean="0">
                <a:solidFill>
                  <a:srgbClr val="404040"/>
                </a:solidFill>
              </a:rPr>
              <a:t>особенности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565656"/>
                </a:solidFill>
              </a:rPr>
              <a:t>Понятная документация</a:t>
            </a:r>
            <a:endParaRPr lang="en-US" sz="2400" dirty="0" smtClean="0">
              <a:solidFill>
                <a:srgbClr val="56565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565656"/>
                </a:solidFill>
              </a:rPr>
              <a:t>И</a:t>
            </a:r>
            <a:r>
              <a:rPr lang="ru-RU" sz="2400" dirty="0" smtClean="0">
                <a:solidFill>
                  <a:srgbClr val="565656"/>
                </a:solidFill>
              </a:rPr>
              <a:t>нтуитивно </a:t>
            </a:r>
            <a:r>
              <a:rPr lang="ru-RU" sz="2400" dirty="0">
                <a:solidFill>
                  <a:srgbClr val="565656"/>
                </a:solidFill>
              </a:rPr>
              <a:t>понятный интерфейс администрирования с возможностью </a:t>
            </a:r>
            <a:r>
              <a:rPr lang="ru-RU" sz="2400" dirty="0" smtClean="0">
                <a:solidFill>
                  <a:srgbClr val="565656"/>
                </a:solidFill>
              </a:rPr>
              <a:t>расширения</a:t>
            </a:r>
            <a:endParaRPr lang="en-US" sz="2400" dirty="0" smtClean="0">
              <a:solidFill>
                <a:srgbClr val="565656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565656"/>
                </a:solidFill>
              </a:rPr>
              <a:t>А</a:t>
            </a:r>
            <a:r>
              <a:rPr lang="ru-RU" sz="2400" dirty="0" smtClean="0">
                <a:solidFill>
                  <a:srgbClr val="565656"/>
                </a:solidFill>
              </a:rPr>
              <a:t>бстрагирование </a:t>
            </a:r>
            <a:r>
              <a:rPr lang="ru-RU" sz="2400" dirty="0">
                <a:solidFill>
                  <a:srgbClr val="565656"/>
                </a:solidFill>
              </a:rPr>
              <a:t>от низкого уровня баз </a:t>
            </a:r>
            <a:r>
              <a:rPr lang="ru-RU" sz="2400" dirty="0" smtClean="0">
                <a:solidFill>
                  <a:srgbClr val="565656"/>
                </a:solidFill>
              </a:rPr>
              <a:t>данных</a:t>
            </a:r>
            <a:endParaRPr lang="ru-RU" sz="2400" dirty="0">
              <a:solidFill>
                <a:srgbClr val="565656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565656"/>
                </a:solidFill>
              </a:rPr>
              <a:t>Р</a:t>
            </a:r>
            <a:r>
              <a:rPr lang="ru-RU" sz="2400" dirty="0" smtClean="0">
                <a:solidFill>
                  <a:srgbClr val="565656"/>
                </a:solidFill>
              </a:rPr>
              <a:t>азделение </a:t>
            </a:r>
            <a:r>
              <a:rPr lang="ru-RU" sz="2400" dirty="0">
                <a:solidFill>
                  <a:srgbClr val="565656"/>
                </a:solidFill>
              </a:rPr>
              <a:t>контента и представления с помощью </a:t>
            </a:r>
            <a:r>
              <a:rPr lang="ru-RU" sz="2400" dirty="0" smtClean="0">
                <a:solidFill>
                  <a:srgbClr val="565656"/>
                </a:solidFill>
              </a:rPr>
              <a:t>шаблонов</a:t>
            </a:r>
            <a:endParaRPr lang="ru-RU" sz="2400" dirty="0">
              <a:solidFill>
                <a:srgbClr val="56565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565656"/>
                </a:solidFill>
              </a:rPr>
              <a:t>Малое число внешних зависимостей удобно для пользования: все, что нам нужно – это </a:t>
            </a:r>
            <a:r>
              <a:rPr lang="ru-RU" sz="2400" dirty="0" smtClean="0">
                <a:solidFill>
                  <a:srgbClr val="565656"/>
                </a:solidFill>
              </a:rPr>
              <a:t>питон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565656"/>
                </a:solidFill>
              </a:rPr>
              <a:t>Бесплатность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 smtClean="0">
                <a:solidFill>
                  <a:srgbClr val="565656"/>
                </a:solidFill>
              </a:rPr>
              <a:t>Диспетчер </a:t>
            </a:r>
            <a:r>
              <a:rPr lang="en-US" sz="2400" dirty="0" smtClean="0">
                <a:solidFill>
                  <a:srgbClr val="565656"/>
                </a:solidFill>
              </a:rPr>
              <a:t>URL</a:t>
            </a:r>
            <a:endParaRPr lang="ru-RU" sz="2400" dirty="0">
              <a:solidFill>
                <a:srgbClr val="5656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7280" y="1901522"/>
            <a:ext cx="95939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404040"/>
                </a:solidFill>
              </a:rPr>
              <a:t>С</a:t>
            </a:r>
            <a:r>
              <a:rPr lang="ru-RU" sz="2800" b="1" dirty="0" smtClean="0">
                <a:solidFill>
                  <a:srgbClr val="404040"/>
                </a:solidFill>
              </a:rPr>
              <a:t>айты </a:t>
            </a:r>
            <a:r>
              <a:rPr lang="ru-RU" sz="2800" b="1" dirty="0">
                <a:solidFill>
                  <a:srgbClr val="404040"/>
                </a:solidFill>
              </a:rPr>
              <a:t>и приложения на </a:t>
            </a:r>
            <a:r>
              <a:rPr lang="ru-RU" sz="2800" b="1" dirty="0" err="1">
                <a:solidFill>
                  <a:srgbClr val="404040"/>
                </a:solidFill>
              </a:rPr>
              <a:t>Python</a:t>
            </a:r>
            <a:r>
              <a:rPr lang="ru-RU" sz="2800" b="1" dirty="0">
                <a:solidFill>
                  <a:srgbClr val="404040"/>
                </a:solidFill>
              </a:rPr>
              <a:t> / </a:t>
            </a:r>
            <a:r>
              <a:rPr lang="ru-RU" sz="2800" b="1" dirty="0" err="1" smtClean="0">
                <a:solidFill>
                  <a:srgbClr val="404040"/>
                </a:solidFill>
              </a:rPr>
              <a:t>Django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  <a:endParaRPr lang="ru-RU" sz="2800" b="1" dirty="0">
              <a:solidFill>
                <a:srgbClr val="404040"/>
              </a:solidFill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55" y="2671110"/>
            <a:ext cx="1637345" cy="16373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64" y="4003983"/>
            <a:ext cx="2711020" cy="23138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422" y="2701741"/>
            <a:ext cx="1596571" cy="16589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33" y="4187149"/>
            <a:ext cx="2375717" cy="17817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204" y="2555625"/>
            <a:ext cx="1868317" cy="18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4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Django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091" y="122441"/>
            <a:ext cx="1295897" cy="12730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6036" y="1901522"/>
            <a:ext cx="1045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04040"/>
                </a:solidFill>
              </a:rPr>
              <a:t>Django – </a:t>
            </a:r>
            <a:r>
              <a:rPr lang="ru-RU" sz="2800" b="1" dirty="0" smtClean="0">
                <a:solidFill>
                  <a:srgbClr val="404040"/>
                </a:solidFill>
              </a:rPr>
              <a:t>приложение состоит из четырех основных компонентов</a:t>
            </a:r>
            <a:r>
              <a:rPr lang="en-US" sz="2800" b="1" dirty="0" smtClean="0">
                <a:solidFill>
                  <a:srgbClr val="404040"/>
                </a:solidFill>
              </a:rPr>
              <a:t>:</a:t>
            </a:r>
            <a:endParaRPr lang="ru-RU" sz="2800" b="1" dirty="0">
              <a:solidFill>
                <a:srgbClr val="404040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30658899"/>
              </p:ext>
            </p:extLst>
          </p:nvPr>
        </p:nvGraphicFramePr>
        <p:xfrm>
          <a:off x="1017183" y="2424742"/>
          <a:ext cx="9702908" cy="323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067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Другая 3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331</TotalTime>
  <Words>646</Words>
  <Application>Microsoft Office PowerPoint</Application>
  <PresentationFormat>Широкоэкранный</PresentationFormat>
  <Paragraphs>148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Calibri</vt:lpstr>
      <vt:lpstr>Calibri Light</vt:lpstr>
      <vt:lpstr>Wingdings</vt:lpstr>
      <vt:lpstr>Ретро</vt:lpstr>
      <vt:lpstr>InstagramMephi</vt:lpstr>
      <vt:lpstr>Презентация PowerPoint</vt:lpstr>
      <vt:lpstr>Паттерн проектирования MVC</vt:lpstr>
      <vt:lpstr>Паттерн проектирования MVC</vt:lpstr>
      <vt:lpstr>Используемые Framework’и</vt:lpstr>
      <vt:lpstr>Django</vt:lpstr>
      <vt:lpstr>Django</vt:lpstr>
      <vt:lpstr>Django</vt:lpstr>
      <vt:lpstr>Django</vt:lpstr>
      <vt:lpstr>Django</vt:lpstr>
      <vt:lpstr>Django</vt:lpstr>
      <vt:lpstr>Django</vt:lpstr>
      <vt:lpstr>Django Rest Framework</vt:lpstr>
      <vt:lpstr>Django Rest Framework</vt:lpstr>
      <vt:lpstr>Django Rest Framework</vt:lpstr>
      <vt:lpstr>Django Rest Framework</vt:lpstr>
      <vt:lpstr>AngularJS</vt:lpstr>
      <vt:lpstr>AngularJS</vt:lpstr>
      <vt:lpstr>AngularJS</vt:lpstr>
      <vt:lpstr>AngularJS</vt:lpstr>
      <vt:lpstr>Функциональность проекта</vt:lpstr>
      <vt:lpstr>Структура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Instagram-mephi.ru</dc:title>
  <dc:creator>Ксения Жаркова</dc:creator>
  <cp:lastModifiedBy>Сергей</cp:lastModifiedBy>
  <cp:revision>44</cp:revision>
  <dcterms:created xsi:type="dcterms:W3CDTF">2015-05-17T16:17:50Z</dcterms:created>
  <dcterms:modified xsi:type="dcterms:W3CDTF">2019-11-23T11:35:09Z</dcterms:modified>
</cp:coreProperties>
</file>